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autoCompressPictures="0">
  <p:sldMasterIdLst>
    <p:sldMasterId id="2147484013" r:id="rId62"/>
    <p:sldMasterId id="2147484014" r:id="rId64"/>
    <p:sldMasterId id="2147484015" r:id="rId66"/>
    <p:sldMasterId id="2147484016" r:id="rId68"/>
  </p:sldMasterIdLst>
  <p:notesMasterIdLst>
    <p:notesMasterId r:id="rId70"/>
  </p:notesMasterIdLst>
  <p:sldIdLst>
    <p:sldId id="259" r:id="rId72"/>
    <p:sldId id="270" r:id="rId74"/>
    <p:sldId id="260" r:id="rId75"/>
    <p:sldId id="285" r:id="rId76"/>
    <p:sldId id="286" r:id="rId78"/>
    <p:sldId id="287" r:id="rId79"/>
    <p:sldId id="288" r:id="rId80"/>
    <p:sldId id="290" r:id="rId81"/>
    <p:sldId id="289" r:id="rId82"/>
    <p:sldId id="291" r:id="rId83"/>
    <p:sldId id="292" r:id="rId84"/>
    <p:sldId id="296" r:id="rId85"/>
    <p:sldId id="297" r:id="rId87"/>
    <p:sldId id="295" r:id="rId89"/>
    <p:sldId id="299" r:id="rId90"/>
    <p:sldId id="298" r:id="rId91"/>
    <p:sldId id="293" r:id="rId9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0" userDrawn="1">
          <p15:clr>
            <a:srgbClr val="A4A3A4"/>
          </p15:clr>
        </p15:guide>
        <p15:guide id="2" pos="3800" userDrawn="1">
          <p15:clr>
            <a:srgbClr val="A4A3A4"/>
          </p15:clr>
        </p15:guide>
      </p15:sldGuideLst>
    </p:ext>
  </p:extLst>
  <p:embeddedFontLst>
    <p:embeddedFont>
      <p:font typeface="Pretendard" panose="020B0600000101010101" pitchFamily="0" charset="-127">
        <p:regular r:id="rId8"/>
        <p:bold r:id="rId5"/>
      </p:font>
    </p:embeddedFont>
    <p:embeddedFont>
      <p:font typeface="Pretendard Black" panose="020B0600000101010101" pitchFamily="0" charset="-127">
        <p:bold r:id="rId15"/>
      </p:font>
    </p:embeddedFont>
    <p:embeddedFont>
      <p:font typeface="Pretendard ExtraBold" panose="020B0600000101010101" pitchFamily="0" charset="-127">
        <p:bold r:id="rId1"/>
      </p:font>
    </p:embeddedFont>
    <p:embeddedFont>
      <p:font typeface="Pretendard ExtraLight" panose="020B0600000101010101" pitchFamily="0" charset="-127">
        <p:regular r:id="rId12"/>
      </p:font>
    </p:embeddedFont>
    <p:embeddedFont>
      <p:font typeface="Pretendard Light" panose="020B0600000101010101" pitchFamily="0" charset="-127">
        <p:regular r:id="rId9"/>
      </p:font>
    </p:embeddedFont>
    <p:embeddedFont>
      <p:font typeface="Pretendard Medium" panose="020B0600000101010101" pitchFamily="0" charset="-127">
        <p:regular r:id="rId4"/>
      </p:font>
    </p:embeddedFont>
    <p:embeddedFont>
      <p:font typeface="Pretendard SemiBold" panose="020B0600000101010101" pitchFamily="7603456" charset="-127">
        <p:bold r:id="rId13"/>
      </p:font>
    </p:embeddedFont>
    <p:embeddedFont>
      <p:font typeface="Calibri" panose="020F0502020204030204" pitchFamily="34" charset="0">
        <p:regular r:id="rId11"/>
        <p:bold r:id="rId6"/>
        <p:italic r:id="rId16"/>
        <p:boldItalic r:id="rId2"/>
      </p:font>
    </p:embeddedFont>
    <p:embeddedFont>
      <p:font typeface="Calibri Light" panose="020F0302020204030204" pitchFamily="34" charset="0">
        <p:regular r:id="rId14"/>
        <p:italic r:id="rId10"/>
      </p:font>
    </p:embeddedFont>
    <p:embeddedFont>
      <p:font typeface="맑은 고딕" panose="020B0503020000020004" pitchFamily="50" charset="-127">
        <p:regular r:id="rId7"/>
        <p:bold r:id="rId17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CFDBF0"/>
    <a:srgbClr val="EBEBEB"/>
    <a:srgbClr val="203864"/>
    <a:srgbClr val="EEEFF0"/>
    <a:srgbClr val="81DCD1"/>
    <a:srgbClr val="81DED3"/>
    <a:srgbClr val="37C5B4"/>
    <a:srgbClr val="37A4C5"/>
    <a:srgbClr val="8E8E8E"/>
    <a:srgbClr val="EFECE1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0946" autoAdjust="0"/>
    <p:restoredTop sz="94357" autoAdjust="0"/>
  </p:normalViewPr>
  <p:slideViewPr>
    <p:cSldViewPr snapToGrid="0" snapToObjects="1">
      <p:cViewPr varScale="1">
        <p:scale>
          <a:sx n="78" d="100"/>
          <a:sy n="78" d="100"/>
        </p:scale>
        <p:origin x="1066" y="58"/>
      </p:cViewPr>
      <p:guideLst>
        <p:guide orient="horz" pos="2120"/>
        <p:guide pos="3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4.fntdata"></Relationship><Relationship Id="rId2" Type="http://schemas.openxmlformats.org/officeDocument/2006/relationships/font" Target="fonts/font12.fntdata"></Relationship><Relationship Id="rId3" Type="http://schemas.openxmlformats.org/officeDocument/2006/relationships/tableStyles" Target="tableStyles.xml"></Relationship><Relationship Id="rId4" Type="http://schemas.openxmlformats.org/officeDocument/2006/relationships/font" Target="fonts/font7.fntdata"></Relationship><Relationship Id="rId5" Type="http://schemas.openxmlformats.org/officeDocument/2006/relationships/font" Target="fonts/font2.fntdata"></Relationship><Relationship Id="rId6" Type="http://schemas.openxmlformats.org/officeDocument/2006/relationships/font" Target="fonts/font10.fntdata"></Relationship><Relationship Id="rId7" Type="http://schemas.openxmlformats.org/officeDocument/2006/relationships/font" Target="fonts/font15.fntdata"></Relationship><Relationship Id="rId8" Type="http://schemas.openxmlformats.org/officeDocument/2006/relationships/font" Target="fonts/font1.fntdata"></Relationship><Relationship Id="rId9" Type="http://schemas.openxmlformats.org/officeDocument/2006/relationships/font" Target="fonts/font6.fntdata"></Relationship><Relationship Id="rId10" Type="http://schemas.openxmlformats.org/officeDocument/2006/relationships/font" Target="fonts/font14.fntdata"></Relationship><Relationship Id="rId11" Type="http://schemas.openxmlformats.org/officeDocument/2006/relationships/font" Target="fonts/font9.fntdata"></Relationship><Relationship Id="rId12" Type="http://schemas.openxmlformats.org/officeDocument/2006/relationships/font" Target="fonts/font5.fntdata"></Relationship><Relationship Id="rId13" Type="http://schemas.openxmlformats.org/officeDocument/2006/relationships/font" Target="fonts/font8.fntdata"></Relationship><Relationship Id="rId14" Type="http://schemas.openxmlformats.org/officeDocument/2006/relationships/font" Target="fonts/font13.fntdata"></Relationship><Relationship Id="rId15" Type="http://schemas.openxmlformats.org/officeDocument/2006/relationships/font" Target="fonts/font3.fntdata"></Relationship><Relationship Id="rId16" Type="http://schemas.openxmlformats.org/officeDocument/2006/relationships/font" Target="fonts/font11.fntdata"></Relationship><Relationship Id="rId17" Type="http://schemas.openxmlformats.org/officeDocument/2006/relationships/font" Target="fonts/font16.fntdata"></Relationship><Relationship Id="rId62" Type="http://schemas.openxmlformats.org/officeDocument/2006/relationships/slideMaster" Target="slideMasters/slideMaster1.xml"></Relationship><Relationship Id="rId63" Type="http://schemas.openxmlformats.org/officeDocument/2006/relationships/theme" Target="theme/theme1.xml"></Relationship><Relationship Id="rId64" Type="http://schemas.openxmlformats.org/officeDocument/2006/relationships/slideMaster" Target="slideMasters/slideMaster2.xml"></Relationship><Relationship Id="rId66" Type="http://schemas.openxmlformats.org/officeDocument/2006/relationships/slideMaster" Target="slideMasters/slideMaster3.xml"></Relationship><Relationship Id="rId68" Type="http://schemas.openxmlformats.org/officeDocument/2006/relationships/slideMaster" Target="slideMasters/slideMaster4.xml"></Relationship><Relationship Id="rId70" Type="http://schemas.openxmlformats.org/officeDocument/2006/relationships/notesMaster" Target="notesMasters/notesMaster1.xml"></Relationship><Relationship Id="rId72" Type="http://schemas.openxmlformats.org/officeDocument/2006/relationships/slide" Target="slides/slide1.xml"></Relationship><Relationship Id="rId74" Type="http://schemas.openxmlformats.org/officeDocument/2006/relationships/slide" Target="slides/slide2.xml"></Relationship><Relationship Id="rId75" Type="http://schemas.openxmlformats.org/officeDocument/2006/relationships/slide" Target="slides/slide3.xml"></Relationship><Relationship Id="rId76" Type="http://schemas.openxmlformats.org/officeDocument/2006/relationships/slide" Target="slides/slide4.xml"></Relationship><Relationship Id="rId78" Type="http://schemas.openxmlformats.org/officeDocument/2006/relationships/slide" Target="slides/slide5.xml"></Relationship><Relationship Id="rId79" Type="http://schemas.openxmlformats.org/officeDocument/2006/relationships/slide" Target="slides/slide6.xml"></Relationship><Relationship Id="rId80" Type="http://schemas.openxmlformats.org/officeDocument/2006/relationships/slide" Target="slides/slide7.xml"></Relationship><Relationship Id="rId81" Type="http://schemas.openxmlformats.org/officeDocument/2006/relationships/slide" Target="slides/slide8.xml"></Relationship><Relationship Id="rId82" Type="http://schemas.openxmlformats.org/officeDocument/2006/relationships/slide" Target="slides/slide9.xml"></Relationship><Relationship Id="rId83" Type="http://schemas.openxmlformats.org/officeDocument/2006/relationships/slide" Target="slides/slide10.xml"></Relationship><Relationship Id="rId84" Type="http://schemas.openxmlformats.org/officeDocument/2006/relationships/slide" Target="slides/slide11.xml"></Relationship><Relationship Id="rId85" Type="http://schemas.openxmlformats.org/officeDocument/2006/relationships/slide" Target="slides/slide12.xml"></Relationship><Relationship Id="rId87" Type="http://schemas.openxmlformats.org/officeDocument/2006/relationships/slide" Target="slides/slide13.xml"></Relationship><Relationship Id="rId89" Type="http://schemas.openxmlformats.org/officeDocument/2006/relationships/slide" Target="slides/slide14.xml"></Relationship><Relationship Id="rId90" Type="http://schemas.openxmlformats.org/officeDocument/2006/relationships/slide" Target="slides/slide15.xml"></Relationship><Relationship Id="rId91" Type="http://schemas.openxmlformats.org/officeDocument/2006/relationships/slide" Target="slides/slide16.xml"></Relationship><Relationship Id="rId92" Type="http://schemas.openxmlformats.org/officeDocument/2006/relationships/slide" Target="slides/slide17.xml"></Relationship><Relationship Id="rId106" Type="http://schemas.openxmlformats.org/officeDocument/2006/relationships/viewProps" Target="viewProps.xml"></Relationship><Relationship Id="rId107" Type="http://schemas.openxmlformats.org/officeDocument/2006/relationships/presProps" Target="presProps.xml"></Relationship></Relationships>
</file>

<file path=ppt/charts/_rels/chart1.xml.rels><?xml version="1.0" encoding="UTF-8"?>
<Relationships xmlns="http://schemas.openxmlformats.org/package/2006/relationships"><Relationship Id="rId3" Type="http://schemas.openxmlformats.org/officeDocument/2006/relationships/package" Target="../embeddings/Polaris_Office_Excel_____437006672.xlsx"></Relationship><Relationship Id="rId2" Type="http://schemas.microsoft.com/office/2011/relationships/chartColorStyle" Target="colors1.xml"></Relationship><Relationship Id="rId1" Type="http://schemas.microsoft.com/office/2011/relationships/chartStyle" Target="style1.xml"></Relationship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bg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pPr>
            <a:r>
              <a:rPr lang="ko-KR">
                <a:solidFill>
                  <a:schemeClr val="bg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"나"와 "평균" 비교 그래프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bg2">
                  <a:lumMod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"나"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  <a:sp3d contourW="9525">
              <a:contourClr>
                <a:schemeClr val="accent1">
                  <a:shade val="95000"/>
                </a:schemeClr>
              </a:contourClr>
            </a:sp3d>
          </c:spPr>
          <c:invertIfNegative val="1"/>
          <c:cat>
            <c:strRef>
              <c:f>Sheet1!$A$2:$A$4</c:f>
              <c:strCache>
                <c:ptCount val="3"/>
                <c:pt idx="0">
                  <c:v>경제 상황</c:v>
                </c:pt>
                <c:pt idx="1">
                  <c:v>건강 상태</c:v>
                </c:pt>
                <c:pt idx="2">
                  <c:v>사회적 관계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80</c:v>
                </c:pt>
                <c:pt idx="2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72-4175-BED7-7F50AC184B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평균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  <a:sp3d contourW="9525">
              <a:contourClr>
                <a:schemeClr val="accent2">
                  <a:shade val="95000"/>
                </a:schemeClr>
              </a:contourClr>
            </a:sp3d>
          </c:spPr>
          <c:invertIfNegative val="1"/>
          <c:cat>
            <c:strRef>
              <c:f>Sheet1!$A$2:$A$4</c:f>
              <c:strCache>
                <c:ptCount val="3"/>
                <c:pt idx="0">
                  <c:v>경제 상황</c:v>
                </c:pt>
                <c:pt idx="1">
                  <c:v>건강 상태</c:v>
                </c:pt>
                <c:pt idx="2">
                  <c:v>사회적 관계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95</c:v>
                </c:pt>
                <c:pt idx="1">
                  <c:v>60</c:v>
                </c:pt>
                <c:pt idx="2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72-4175-BED7-7F50AC184B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11"/>
        <c:axId val="2222"/>
        <c:axId val="0"/>
      </c:bar3DChart>
      <c:catAx>
        <c:axId val="1111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22"/>
        <c:crosses val="autoZero"/>
        <c:auto val="1"/>
        <c:lblAlgn val="ctr"/>
        <c:lblOffset val="100"/>
        <c:noMultiLvlLbl val="1"/>
      </c:catAx>
      <c:valAx>
        <c:axId val="222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07A51-993A-534D-AC70-6872FFE2051C}" type="datetimeFigureOut">
              <a:rPr kumimoji="1" lang="ko-Kore-KR" altLang="en-US" smtClean="0"/>
              <a:t>12/24/2023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D019D-45D5-9C44-BEFA-72EEEFFAC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920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49CD019D-45D5-9C44-BEFA-72EEEFFAC23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4382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9575" cy="308927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8305" cy="36023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705" cy="46037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10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9575" cy="308927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8305" cy="36023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705" cy="46037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11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9575" cy="308927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8305" cy="36023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705" cy="46037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12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9575" cy="308927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8305" cy="36023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705" cy="46037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13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9575" cy="308927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8305" cy="36023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705" cy="46037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14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9575" cy="308927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8305" cy="36023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705" cy="46037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15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553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9575" cy="308927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16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9575" cy="308927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8305" cy="36023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705" cy="46037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17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7072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6138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4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9575" cy="308927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8305" cy="36023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705" cy="46037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5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9575" cy="308927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8305" cy="36023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705" cy="46037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6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9575" cy="308927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8305" cy="36023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705" cy="46037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7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9575" cy="308927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8305" cy="36023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705" cy="46037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8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9575" cy="308927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8305" cy="36023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705" cy="46037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9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2E2A8-6DA6-9746-8F4E-7D1B3443B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0982CF-F20D-A043-9120-5E647611E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1F59C-791B-9A43-A28A-57AC3465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5A87F-71C8-4348-AF82-89FC3DA0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FC14E-E074-5443-BF98-3E3CB7FF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983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BED0B-BD5D-D644-A517-96FF3D8E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290B84-DC97-6C47-B0EC-719671052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8B493-68B4-6E41-A375-F3617636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2C14E-515A-414F-8785-BE0A6F2A1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33624-4EC9-6049-81D8-7E8E75C4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68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2B6989-104C-BA4B-83FC-BDBF3BF78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8755D1-0DBB-F94D-89B7-49CAFAB4E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8FD76-7A1F-984B-A5C3-26597DD8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AE305-F6B3-BE49-8853-47F3471D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5DB18-1EB4-484E-81BC-C87D876D3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5202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5270" cy="23888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5270" cy="16567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870" cy="2853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870" cy="15011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740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740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775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775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7D05C-A649-A042-8AB6-64407438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9F5FE-A80D-7C4B-AD1B-8F35B8616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0F42E-F2E4-CF43-8A6D-708BDCCC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582A5955-3F13-FE47-843F-65220207E81F}" type="datetimeFigureOut">
              <a:rPr kumimoji="1" lang="ko-Kore-KR" altLang="en-US" smtClean="0"/>
              <a:t>12/24/2023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D1FB5-B0BD-E041-9014-86257BF0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41238-A144-FB44-80D6-37D25FEE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56918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30170" cy="58134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5570" cy="58134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36B11-2AB1-0340-88A5-BEB6F657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1029D-B09C-0848-8574-2B9FDC44D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899BB-1159-BE48-BA1F-0DB08D8E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1F5CE-046F-1C45-8CB3-C36CBFEEA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414D2-A3B6-0541-972C-A571FA9C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29630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87B3B-9B2A-9148-8E85-CD6564A4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2B30F-B840-CD42-A079-004F80A76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17F6B2-9F60-E149-80E3-DAA13A176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873E1-8BB0-8B4D-97AE-A6418E22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12/24/2023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2699E9-8064-4A4A-8D4E-0BD7E09B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AAF9DE-3995-9447-99BF-98601321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63937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C0C16-11A7-914F-B5E2-BDFDFB2A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233206-B92D-A24A-8A4C-DEF98F24B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6B7A31-FBEE-FA47-8A27-11E023AA8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EC3B27-91A3-4A43-BF31-8E8007C74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749571-795A-2B4D-9E03-55209F280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2E5BB8-9F81-674B-B479-099746E4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12/24/2023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F478A-1EDB-DF47-8FBA-C94DAB2B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180A38-91C1-9647-93A3-A5AE3ACE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067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486A6-2E62-6942-AF98-0393E12C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52AAF2-5763-C047-AE27-E6AB08AB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12/24/2023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DFC98F-4655-BF49-AF26-0513B9A3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DC9F2-4307-4D4A-ADD7-DBE9CF6E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00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847315-FF81-FC4F-B815-86ACDA91F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12/24/2023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85E226-CB7D-CE44-B2D9-A58ABCA8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CB0235-807B-DD4D-81A4-5CBE19E7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219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C9D1C-6FB1-DB4C-8F86-3ADAC6BA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A115E-7005-A142-BB0F-B99A7DCCF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3BDD10-DD52-B741-A756-161F1585D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16A3AD-F503-BC49-84E2-3A8C945F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12/24/2023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95C84D-D98C-3047-B2F2-2D6CD255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4B99D-A669-BF4B-9330-C29BA474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039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EB551-4236-5144-9233-495569D5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4B12BF-B7C7-9747-BB2D-5A8789C23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36C814-EE87-264A-91CC-0FFDE72DB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DDADE-67C4-8B47-AAF8-0195EC732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12/24/2023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61127C-2BE8-1343-A072-2FB6B125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514CE6-32A0-A041-B8A0-70252697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144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985E98-DFD4-2147-BB16-1248DC38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AE01C3-E424-5741-9564-5D4EC941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6F4CF-AF5D-3744-BFAC-B10204C34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A5955-3F13-FE47-843F-65220207E81F}" type="datetimeFigureOut">
              <a:rPr kumimoji="1" lang="ko-Kore-KR" altLang="en-US" smtClean="0"/>
              <a:t>12/24/2023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CC7B3-AD12-044A-9C80-DD6A88000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65B7F-301C-0149-88D6-B0601412C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51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12/24/2023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1.xml"></Relationship><Relationship Id="rId1" Type="http://schemas.openxmlformats.org/officeDocument/2006/relationships/slideLayout" Target="../slideLayouts/slideLayout1.xml"></Relationship><Relationship Id="rId5" Type="http://schemas.openxmlformats.org/officeDocument/2006/relationships/image" Target="../media/image2.png"></Relationship><Relationship Id="rId4" Type="http://schemas.microsoft.com/office/2007/relationships/hdphoto" Target="../media/hdphoto1.wdp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12.png"></Relationship><Relationship Id="rId2" Type="http://schemas.openxmlformats.org/officeDocument/2006/relationships/notesSlide" Target="../notesSlides/notesSlide10.xml"></Relationship><Relationship Id="rId4" Type="http://schemas.openxmlformats.org/officeDocument/2006/relationships/image" Target="../media/image4.png"></Relationship><Relationship Id="rId5" Type="http://schemas.openxmlformats.org/officeDocument/2006/relationships/slideLayout" Target="../slideLayouts/slideLayout12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2" Type="http://schemas.openxmlformats.org/officeDocument/2006/relationships/notesSlide" Target="../notesSlides/notesSlide11.xml"></Relationship><Relationship Id="rId4" Type="http://schemas.openxmlformats.org/officeDocument/2006/relationships/slideLayout" Target="../slideLayouts/slideLayout1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notesSlide" Target="../notesSlides/notesSlide12.xml"></Relationship><Relationship Id="rId1" Type="http://schemas.openxmlformats.org/officeDocument/2006/relationships/slideLayout" Target="../slideLayouts/slideLayout12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chart" Target="../charts/chart1.xml"></Relationship><Relationship Id="rId2" Type="http://schemas.openxmlformats.org/officeDocument/2006/relationships/notesSlide" Target="../notesSlides/notesSlide13.xml"></Relationship><Relationship Id="rId1" Type="http://schemas.openxmlformats.org/officeDocument/2006/relationships/slideLayout" Target="../slideLayouts/slideLayout12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13.png"></Relationship><Relationship Id="rId2" Type="http://schemas.openxmlformats.org/officeDocument/2006/relationships/notesSlide" Target="../notesSlides/notesSlide14.xml"></Relationship><Relationship Id="rId4" Type="http://schemas.openxmlformats.org/officeDocument/2006/relationships/image" Target="../media/image4.png"></Relationship><Relationship Id="rId5" Type="http://schemas.openxmlformats.org/officeDocument/2006/relationships/slideLayout" Target="../slideLayouts/slideLayout12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14.png"></Relationship><Relationship Id="rId2" Type="http://schemas.openxmlformats.org/officeDocument/2006/relationships/notesSlide" Target="../notesSlides/notesSlide15.xml"></Relationship><Relationship Id="rId4" Type="http://schemas.openxmlformats.org/officeDocument/2006/relationships/image" Target="../media/image4.png"></Relationship><Relationship Id="rId5" Type="http://schemas.openxmlformats.org/officeDocument/2006/relationships/slideLayout" Target="../slideLayouts/slideLayout12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15.png"></Relationship><Relationship Id="rId2" Type="http://schemas.openxmlformats.org/officeDocument/2006/relationships/notesSlide" Target="../notesSlides/notesSlide16.xml"></Relationship><Relationship Id="rId4" Type="http://schemas.openxmlformats.org/officeDocument/2006/relationships/image" Target="../media/image4.png"></Relationship><Relationship Id="rId5" Type="http://schemas.openxmlformats.org/officeDocument/2006/relationships/slideLayout" Target="../slideLayouts/slideLayout12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2" Type="http://schemas.openxmlformats.org/officeDocument/2006/relationships/notesSlide" Target="../notesSlides/notesSlide17.xml"></Relationship><Relationship Id="rId4" Type="http://schemas.openxmlformats.org/officeDocument/2006/relationships/image" Target="../media/image16.png"></Relationship><Relationship Id="rId5" Type="http://schemas.openxmlformats.org/officeDocument/2006/relationships/slideLayout" Target="../slideLayouts/slideLayout12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3.jpeg"></Relationship><Relationship Id="rId2" Type="http://schemas.openxmlformats.org/officeDocument/2006/relationships/notesSlide" Target="../notesSlides/notesSlide4.xml"></Relationship><Relationship Id="rId1" Type="http://schemas.openxmlformats.org/officeDocument/2006/relationships/slideLayout" Target="../slideLayouts/slideLayout12.xml"></Relationship><Relationship Id="rId4" Type="http://schemas.openxmlformats.org/officeDocument/2006/relationships/image" Target="../media/image4.png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2" Type="http://schemas.openxmlformats.org/officeDocument/2006/relationships/notesSlide" Target="../notesSlides/notesSlide5.xml"></Relationship><Relationship Id="rId4" Type="http://schemas.openxmlformats.org/officeDocument/2006/relationships/image" Target="../media/image5.png"></Relationship><Relationship Id="rId5" Type="http://schemas.openxmlformats.org/officeDocument/2006/relationships/slideLayout" Target="../slideLayouts/slideLayout12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notesSlide" Target="../notesSlides/notesSlide6.xml"></Relationship><Relationship Id="rId6" Type="http://schemas.openxmlformats.org/officeDocument/2006/relationships/image" Target="../media/image4.png"></Relationship><Relationship Id="rId5" Type="http://schemas.openxmlformats.org/officeDocument/2006/relationships/image" Target="../media/image8.png"></Relationship><Relationship Id="rId4" Type="http://schemas.openxmlformats.org/officeDocument/2006/relationships/image" Target="../media/image7.png"></Relationship><Relationship Id="rId7" Type="http://schemas.openxmlformats.org/officeDocument/2006/relationships/slideLayout" Target="../slideLayouts/slideLayout12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9.png"></Relationship><Relationship Id="rId2" Type="http://schemas.openxmlformats.org/officeDocument/2006/relationships/notesSlide" Target="../notesSlides/notesSlide7.xml"></Relationship><Relationship Id="rId4" Type="http://schemas.openxmlformats.org/officeDocument/2006/relationships/image" Target="../media/image4.png"></Relationship><Relationship Id="rId5" Type="http://schemas.openxmlformats.org/officeDocument/2006/relationships/slideLayout" Target="../slideLayouts/slideLayout12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notesSlide" Target="../notesSlides/notesSlide8.xml"></Relationship><Relationship Id="rId4" Type="http://schemas.openxmlformats.org/officeDocument/2006/relationships/image" Target="../media/image4.png"></Relationship><Relationship Id="rId5" Type="http://schemas.openxmlformats.org/officeDocument/2006/relationships/slideLayout" Target="../slideLayouts/slideLayout1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1.png"></Relationship><Relationship Id="rId2" Type="http://schemas.openxmlformats.org/officeDocument/2006/relationships/notesSlide" Target="../notesSlides/notesSlide9.xml"></Relationship><Relationship Id="rId4" Type="http://schemas.openxmlformats.org/officeDocument/2006/relationships/image" Target="../media/image4.png"></Relationship><Relationship Id="rId5" Type="http://schemas.openxmlformats.org/officeDocument/2006/relationships/slideLayout" Target="../slideLayouts/slideLayout1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rgbClr val="CFDB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Pretendard Light" charset="0"/>
              <a:ea typeface="Pretendard Light" charset="0"/>
              <a:cs typeface="Pretendard Light" charset="0"/>
            </a:endParaRPr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732155" y="1717040"/>
            <a:ext cx="11482070" cy="8610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000" spc="-290" dirty="0">
                <a:solidFill>
                  <a:srgbClr val="203864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노인 기대 수명 및 삶의 만족도 분석 서비스</a:t>
            </a:r>
            <a:endParaRPr lang="ko-KR" altLang="en-US" sz="5000" dirty="0">
              <a:solidFill>
                <a:srgbClr val="203864"/>
              </a:solidFill>
              <a:latin typeface="Pretendard ExtraBold" charset="0"/>
              <a:ea typeface="Pretendard ExtraBold" charset="0"/>
              <a:cs typeface="Pretendard ExtraBold" charset="0"/>
            </a:endParaRPr>
          </a:p>
        </p:txBody>
      </p:sp>
      <p:sp>
        <p:nvSpPr>
          <p:cNvPr id="10" name="Object 10"/>
          <p:cNvSpPr txBox="1">
            <a:spLocks/>
          </p:cNvSpPr>
          <p:nvPr/>
        </p:nvSpPr>
        <p:spPr>
          <a:xfrm>
            <a:off x="9775190" y="5045075"/>
            <a:ext cx="1633220" cy="2921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G</a:t>
            </a:r>
            <a:r>
              <a:rPr lang="ko-KR" alt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r</a:t>
            </a:r>
            <a:r>
              <a:rPr lang="ko-KR" alt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o</a:t>
            </a:r>
            <a:r>
              <a:rPr lang="ko-KR" alt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u</a:t>
            </a:r>
            <a:r>
              <a:rPr lang="ko-KR" alt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p  </a:t>
            </a:r>
            <a:r>
              <a:rPr lang="ko-KR" alt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P</a:t>
            </a:r>
            <a:r>
              <a:rPr lang="ko-KR" alt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r</a:t>
            </a:r>
            <a:r>
              <a:rPr lang="ko-KR" alt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o</a:t>
            </a:r>
            <a:r>
              <a:rPr lang="ko-KR" alt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j</a:t>
            </a:r>
            <a:r>
              <a:rPr lang="ko-KR" alt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e</a:t>
            </a:r>
            <a:r>
              <a:rPr lang="ko-KR" alt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c</a:t>
            </a:r>
            <a:r>
              <a:rPr lang="ko-KR" alt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 </a:t>
            </a:r>
            <a:r>
              <a:rPr lang="en-US" sz="1300" spc="-50" dirty="0">
                <a:solidFill>
                  <a:schemeClr val="bg2">
                    <a:lumMod val="25000"/>
                  </a:schemeClr>
                </a:solidFill>
                <a:latin typeface="Pretendard Light" charset="0"/>
                <a:ea typeface="Pretendard Light" charset="0"/>
                <a:cs typeface="Pretendard Light" charset="0"/>
              </a:rPr>
              <a:t>t</a:t>
            </a:r>
            <a:endParaRPr lang="ko-KR" altLang="en-US" sz="1300" dirty="0">
              <a:solidFill>
                <a:schemeClr val="bg2">
                  <a:lumMod val="25000"/>
                </a:schemeClr>
              </a:solidFill>
              <a:latin typeface="Pretendard Light" charset="0"/>
              <a:ea typeface="Pretendard Light" charset="0"/>
              <a:cs typeface="Pretendard Light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4880" y="5797550"/>
            <a:ext cx="410464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en-US" spc="-13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박초윤  이연지  한수지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948B679-3951-7142-940B-DBCF999BDDD7}"/>
              </a:ext>
            </a:extLst>
          </p:cNvPr>
          <p:cNvCxnSpPr/>
          <p:nvPr/>
        </p:nvCxnSpPr>
        <p:spPr>
          <a:xfrm>
            <a:off x="0" y="6723380"/>
            <a:ext cx="12192000" cy="0"/>
          </a:xfrm>
          <a:prstGeom prst="line">
            <a:avLst/>
          </a:prstGeom>
          <a:ln w="127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6">
            <a:extLst>
              <a:ext uri="{FF2B5EF4-FFF2-40B4-BE49-F238E27FC236}">
                <a16:creationId xmlns:a16="http://schemas.microsoft.com/office/drawing/2014/main" id="{C8D57121-FB34-D643-A14F-16842AA18D87}"/>
              </a:ext>
            </a:extLst>
          </p:cNvPr>
          <p:cNvSpPr txBox="1"/>
          <p:nvPr/>
        </p:nvSpPr>
        <p:spPr>
          <a:xfrm>
            <a:off x="8595360" y="5374005"/>
            <a:ext cx="2804160" cy="384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ko-KR" sz="1900" spc="-50">
                <a:solidFill>
                  <a:schemeClr val="bg2">
                    <a:lumMod val="25000"/>
                  </a:schemeClr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2조 2팀</a:t>
            </a:r>
            <a:endParaRPr lang="ko-KR" altLang="en-US" sz="1900">
              <a:solidFill>
                <a:schemeClr val="bg2">
                  <a:lumMod val="25000"/>
                </a:schemeClr>
              </a:solidFill>
              <a:latin typeface="Pretendard ExtraBold" charset="0"/>
              <a:ea typeface="Pretendard ExtraBold" charset="0"/>
              <a:cs typeface="Pretendard ExtraBold" charset="0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8AE66B1-8127-1B4B-B8D6-74A0ABB1B4D1}"/>
              </a:ext>
            </a:extLst>
          </p:cNvPr>
          <p:cNvCxnSpPr>
            <a:cxnSpLocks/>
          </p:cNvCxnSpPr>
          <p:nvPr/>
        </p:nvCxnSpPr>
        <p:spPr>
          <a:xfrm>
            <a:off x="867410" y="2612390"/>
            <a:ext cx="9601835" cy="0"/>
          </a:xfrm>
          <a:prstGeom prst="line">
            <a:avLst/>
          </a:prstGeom>
          <a:ln w="190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C065BC26-E212-3B43-94D4-71CEBBD31711}"/>
              </a:ext>
            </a:extLst>
          </p:cNvPr>
          <p:cNvSpPr txBox="1"/>
          <p:nvPr/>
        </p:nvSpPr>
        <p:spPr>
          <a:xfrm>
            <a:off x="723265" y="2666365"/>
            <a:ext cx="3620770" cy="8610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000" spc="-290">
                <a:solidFill>
                  <a:srgbClr val="1C3664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화면 설계서</a:t>
            </a:r>
            <a:endParaRPr lang="ko-KR" altLang="en-US" sz="5000">
              <a:solidFill>
                <a:srgbClr val="1C3664"/>
              </a:solidFill>
              <a:latin typeface="Pretendard ExtraBold" charset="0"/>
              <a:ea typeface="Pretendard ExtraBold" charset="0"/>
              <a:cs typeface="Pretendard ExtraBold" charset="0"/>
            </a:endParaRPr>
          </a:p>
        </p:txBody>
      </p:sp>
      <p:sp>
        <p:nvSpPr>
          <p:cNvPr id="24" name="텍스트 상자 4"/>
          <p:cNvSpPr txBox="1">
            <a:spLocks/>
          </p:cNvSpPr>
          <p:nvPr/>
        </p:nvSpPr>
        <p:spPr>
          <a:xfrm>
            <a:off x="739140" y="1069975"/>
            <a:ext cx="4062730" cy="70916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4000" dirty="0">
                <a:solidFill>
                  <a:srgbClr val="1C3664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생활 환경에 따른</a:t>
            </a:r>
            <a:endParaRPr lang="ko-KR" altLang="en-US" sz="4000" dirty="0">
              <a:solidFill>
                <a:srgbClr val="1C3664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358" y1="4698" x2="24954" y2="4698"/>
                        <a14:foregroundMark x1="79817" y1="52573" x2="79817" y2="579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675" y="2368463"/>
            <a:ext cx="490639" cy="4024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35" y="4605166"/>
            <a:ext cx="3631993" cy="211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29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>
            <a:spLocks/>
          </p:cNvSpPr>
          <p:nvPr/>
        </p:nvSpPr>
        <p:spPr>
          <a:xfrm>
            <a:off x="742950" y="1466850"/>
            <a:ext cx="6335395" cy="7061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31" name="Table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2-</a:t>
                      </a:r>
                      <a:r>
                        <a:rPr 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3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정책 페이지 </a:t>
                      </a:r>
                      <a:r>
                        <a:rPr 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지역 선택 후 첫 화면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Rect 0"/>
          <p:cNvSpPr>
            <a:spLocks/>
          </p:cNvSpPr>
          <p:nvPr/>
        </p:nvSpPr>
        <p:spPr>
          <a:xfrm>
            <a:off x="742950" y="1494790"/>
            <a:ext cx="6323330" cy="5284470"/>
          </a:xfrm>
          <a:prstGeom prst="rect">
            <a:avLst/>
          </a:prstGeom>
          <a:noFill/>
          <a:ln w="0" cap="flat" cmpd="sng">
            <a:solidFill>
              <a:srgbClr val="1C366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216025" y="3275965"/>
            <a:ext cx="4719320" cy="46291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어르신이 활기차고 건강한 노후생활을 영위할 수 있도록 다양한 일자리와 사회활동을 지원하여 어르신 복지 향상에 기여</a:t>
            </a:r>
            <a:endParaRPr lang="ko-KR" altLang="en-US" sz="12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1200150" y="3087370"/>
            <a:ext cx="906145" cy="278130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2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사업 목적</a:t>
            </a:r>
            <a:endParaRPr lang="ko-KR" altLang="en-US" sz="12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6" name="텍스트 상자 146"/>
          <p:cNvSpPr txBox="1">
            <a:spLocks/>
          </p:cNvSpPr>
          <p:nvPr/>
        </p:nvSpPr>
        <p:spPr>
          <a:xfrm>
            <a:off x="1200150" y="2108835"/>
            <a:ext cx="2381885" cy="26225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1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홈 &gt; 정책 &gt; 전남 &gt; 어르신 일자리</a:t>
            </a:r>
            <a:endParaRPr lang="ko-KR" altLang="en-US" sz="11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68" name="그룹 18"/>
          <p:cNvGrpSpPr>
            <a:grpSpLocks/>
          </p:cNvGrpSpPr>
          <p:nvPr/>
        </p:nvGrpSpPr>
        <p:grpSpPr>
          <a:xfrm>
            <a:off x="1200150" y="2457450"/>
            <a:ext cx="5067300" cy="286385"/>
            <a:chOff x="1200150" y="2457450"/>
            <a:chExt cx="5067300" cy="286385"/>
          </a:xfrm>
        </p:grpSpPr>
        <p:sp>
          <p:nvSpPr>
            <p:cNvPr id="60" name="도형 150"/>
            <p:cNvSpPr>
              <a:spLocks/>
            </p:cNvSpPr>
            <p:nvPr/>
          </p:nvSpPr>
          <p:spPr>
            <a:xfrm>
              <a:off x="1200150" y="2457450"/>
              <a:ext cx="1160145" cy="271780"/>
            </a:xfrm>
            <a:prstGeom prst="roundRect">
              <a:avLst>
                <a:gd name="adj" fmla="val 50000"/>
              </a:avLst>
            </a:prstGeom>
            <a:solidFill>
              <a:srgbClr val="1C36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05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어르신 일자리</a:t>
              </a:r>
              <a:endParaRPr lang="ko-KR" altLang="en-US" sz="10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61" name="도형 151"/>
            <p:cNvSpPr>
              <a:spLocks/>
            </p:cNvSpPr>
            <p:nvPr/>
          </p:nvSpPr>
          <p:spPr>
            <a:xfrm>
              <a:off x="2502535" y="2472055"/>
              <a:ext cx="1160145" cy="271780"/>
            </a:xfrm>
            <a:prstGeom prst="roundRect">
              <a:avLst>
                <a:gd name="adj" fmla="val 50000"/>
              </a:avLst>
            </a:prstGeom>
            <a:solidFill>
              <a:srgbClr val="CFDB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1050" dirty="0" err="1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여가</a:t>
              </a:r>
              <a:r>
                <a:rPr sz="105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sz="1050" dirty="0" err="1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복지</a:t>
              </a:r>
              <a:r>
                <a:rPr sz="105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sz="1050" dirty="0" err="1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지원</a:t>
              </a:r>
              <a:endParaRPr lang="ko-KR" altLang="en-US" sz="105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62" name="도형 152"/>
            <p:cNvSpPr>
              <a:spLocks/>
            </p:cNvSpPr>
            <p:nvPr/>
          </p:nvSpPr>
          <p:spPr>
            <a:xfrm>
              <a:off x="3804920" y="2462530"/>
              <a:ext cx="1160145" cy="271780"/>
            </a:xfrm>
            <a:prstGeom prst="roundRect">
              <a:avLst>
                <a:gd name="adj" fmla="val 50000"/>
              </a:avLst>
            </a:prstGeom>
            <a:solidFill>
              <a:srgbClr val="CFDB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1050" dirty="0" err="1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생활</a:t>
              </a:r>
              <a:r>
                <a:rPr sz="105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sz="1050" dirty="0" err="1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안정</a:t>
              </a:r>
              <a:r>
                <a:rPr sz="105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sz="1050" dirty="0" err="1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지원</a:t>
              </a:r>
              <a:endParaRPr lang="ko-KR" altLang="en-US" sz="105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63" name="도형 153"/>
            <p:cNvSpPr>
              <a:spLocks/>
            </p:cNvSpPr>
            <p:nvPr/>
          </p:nvSpPr>
          <p:spPr>
            <a:xfrm>
              <a:off x="5107305" y="2462530"/>
              <a:ext cx="1160145" cy="271780"/>
            </a:xfrm>
            <a:prstGeom prst="roundRect">
              <a:avLst>
                <a:gd name="adj" fmla="val 50000"/>
              </a:avLst>
            </a:prstGeom>
            <a:solidFill>
              <a:srgbClr val="CFDB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1050" dirty="0" err="1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어르신</a:t>
              </a:r>
              <a:r>
                <a:rPr sz="105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sz="1050" dirty="0" err="1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건강</a:t>
              </a:r>
              <a:r>
                <a:rPr sz="105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sz="1050" dirty="0" err="1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증진</a:t>
              </a:r>
              <a:endParaRPr lang="ko-KR" altLang="en-US" sz="105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65" name="텍스트 상자 160"/>
          <p:cNvSpPr txBox="1">
            <a:spLocks/>
          </p:cNvSpPr>
          <p:nvPr/>
        </p:nvSpPr>
        <p:spPr>
          <a:xfrm>
            <a:off x="1190625" y="2809240"/>
            <a:ext cx="118173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어르신</a:t>
            </a:r>
            <a:r>
              <a:rPr sz="1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sz="12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일자리</a:t>
            </a:r>
            <a:endParaRPr lang="ko-KR" altLang="en-US" sz="1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66" name="텍스트 상자 161"/>
          <p:cNvSpPr txBox="1">
            <a:spLocks/>
          </p:cNvSpPr>
          <p:nvPr/>
        </p:nvSpPr>
        <p:spPr>
          <a:xfrm>
            <a:off x="1213485" y="3735705"/>
            <a:ext cx="2967990" cy="27813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2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노인 일자리 및 사회활동지원사업 안내</a:t>
            </a:r>
            <a:endParaRPr lang="ko-KR" altLang="en-US" sz="12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67" name="그림 16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" t="3623" r="4402" b="4131"/>
          <a:stretch/>
        </p:blipFill>
        <p:spPr>
          <a:xfrm>
            <a:off x="1263015" y="4027805"/>
            <a:ext cx="3616960" cy="1934845"/>
          </a:xfrm>
          <a:prstGeom prst="rect">
            <a:avLst/>
          </a:prstGeom>
        </p:spPr>
      </p:pic>
      <p:sp>
        <p:nvSpPr>
          <p:cNvPr id="9" name="Rect 0"/>
          <p:cNvSpPr>
            <a:spLocks/>
          </p:cNvSpPr>
          <p:nvPr/>
        </p:nvSpPr>
        <p:spPr>
          <a:xfrm>
            <a:off x="770255" y="2014220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1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770255" y="2482850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2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860425" y="3102610"/>
            <a:ext cx="384175" cy="3841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3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graphicFrame>
        <p:nvGraphicFramePr>
          <p:cNvPr id="69" name="표 107"/>
          <p:cNvGraphicFramePr>
            <a:graphicFrameLocks noGrp="1"/>
          </p:cNvGraphicFramePr>
          <p:nvPr/>
        </p:nvGraphicFramePr>
        <p:xfrm>
          <a:off x="7683500" y="1494790"/>
          <a:ext cx="3891280" cy="4687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정책 제공 페이지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해당 페이지 경로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제공하는 정책 종류 버튼 - 클릭시 해당 페이지로 이동 (해당 페이지에서는 컬러 변동)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3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제공하는 정책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55" y="1636395"/>
            <a:ext cx="1119505" cy="321945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742950" y="5975985"/>
            <a:ext cx="6315710" cy="819150"/>
            <a:chOff x="742950" y="5975985"/>
            <a:chExt cx="6315710" cy="819150"/>
          </a:xfrm>
        </p:grpSpPr>
        <p:sp>
          <p:nvSpPr>
            <p:cNvPr id="35" name="도형 120"/>
            <p:cNvSpPr>
              <a:spLocks/>
            </p:cNvSpPr>
            <p:nvPr/>
          </p:nvSpPr>
          <p:spPr>
            <a:xfrm>
              <a:off x="742950" y="5975985"/>
              <a:ext cx="6315710" cy="799465"/>
            </a:xfrm>
            <a:prstGeom prst="rect">
              <a:avLst/>
            </a:prstGeom>
            <a:solidFill>
              <a:srgbClr val="1C36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텍스트 상자 122"/>
            <p:cNvSpPr txBox="1">
              <a:spLocks/>
            </p:cNvSpPr>
            <p:nvPr/>
          </p:nvSpPr>
          <p:spPr>
            <a:xfrm>
              <a:off x="1355725" y="5975985"/>
              <a:ext cx="1067435" cy="2781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200" b="1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Our</a:t>
              </a:r>
              <a:r>
                <a:rPr lang="ko-KR" sz="1200" b="1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Office</a:t>
              </a:r>
              <a:endParaRPr lang="ko-KR" altLang="en-US" sz="12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9" name="텍스트 상자 123"/>
            <p:cNvSpPr txBox="1">
              <a:spLocks/>
            </p:cNvSpPr>
            <p:nvPr/>
          </p:nvSpPr>
          <p:spPr>
            <a:xfrm>
              <a:off x="4324350" y="6011545"/>
              <a:ext cx="1520190" cy="2781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200" b="1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Working</a:t>
              </a:r>
              <a:r>
                <a:rPr lang="ko-KR" sz="1200" b="1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sz="1200" b="1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Hours</a:t>
              </a:r>
              <a:endParaRPr lang="ko-KR" altLang="en-US" sz="12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42" name="텍스트 상자 124"/>
            <p:cNvSpPr txBox="1">
              <a:spLocks/>
            </p:cNvSpPr>
            <p:nvPr/>
          </p:nvSpPr>
          <p:spPr>
            <a:xfrm>
              <a:off x="1318895" y="6209030"/>
              <a:ext cx="2334260" cy="50927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/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서울시</a:t>
              </a:r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서대문구</a:t>
              </a:r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이대역</a:t>
              </a:r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바로앞</a:t>
              </a:r>
              <a:endParaRPr lang="ko-KR" altLang="en-US" sz="9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+012 3456 7890</a:t>
              </a:r>
              <a:endParaRPr lang="ko-KR" altLang="en-US" sz="9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dbwjdals62@gmail.com</a:t>
              </a:r>
              <a:endPara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45" name="텍스트 상자 125"/>
            <p:cNvSpPr txBox="1">
              <a:spLocks/>
            </p:cNvSpPr>
            <p:nvPr/>
          </p:nvSpPr>
          <p:spPr>
            <a:xfrm>
              <a:off x="4324350" y="6209030"/>
              <a:ext cx="1772285" cy="5861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/>
              <a:r>
                <a:rPr sz="8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Monday - Friday</a:t>
              </a:r>
              <a:endParaRPr lang="ko-KR" altLang="en-US" sz="8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800" b="1" i="0" dirty="0">
                  <a:solidFill>
                    <a:srgbClr val="F7F7F7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09:00 am - 06:00 pm</a:t>
              </a:r>
              <a:endParaRPr lang="ko-KR" altLang="en-US" sz="800" b="1" i="0" dirty="0">
                <a:solidFill>
                  <a:srgbClr val="F7F7F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8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Saturday/Sunday</a:t>
              </a:r>
              <a:endParaRPr lang="ko-KR" altLang="en-US" sz="8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800" b="1" i="0" dirty="0">
                  <a:solidFill>
                    <a:srgbClr val="F7F7F7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Closed</a:t>
              </a:r>
              <a:endParaRPr lang="ko-KR" altLang="en-US" sz="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70" name="텍스트 상자 3"/>
          <p:cNvSpPr txBox="1">
            <a:spLocks/>
          </p:cNvSpPr>
          <p:nvPr/>
        </p:nvSpPr>
        <p:spPr>
          <a:xfrm rot="0">
            <a:off x="2268855" y="1689100"/>
            <a:ext cx="4768215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지역별 통계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기대수명 예측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정책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당신의 만족도는?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커뮤니티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  로그인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 0"/>
          <p:cNvSpPr>
            <a:spLocks/>
          </p:cNvSpPr>
          <p:nvPr/>
        </p:nvSpPr>
        <p:spPr>
          <a:xfrm rot="0">
            <a:off x="742950" y="1511935"/>
            <a:ext cx="6323965" cy="5060315"/>
          </a:xfrm>
          <a:prstGeom prst="rect"/>
          <a:noFill/>
          <a:ln w="0" cap="flat" cmpd="sng">
            <a:solidFill>
              <a:srgbClr val="1C366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185670" y="3420110"/>
            <a:ext cx="3145155" cy="3002915"/>
          </a:xfrm>
          <a:prstGeom prst="roundRect">
            <a:avLst>
              <a:gd name="adj" fmla="val 748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1" name="Table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3-1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당신의 만족도는? - 만족도 설문 조사 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2" name="그룹 7"/>
          <p:cNvGrpSpPr>
            <a:grpSpLocks/>
          </p:cNvGrpSpPr>
          <p:nvPr/>
        </p:nvGrpSpPr>
        <p:grpSpPr>
          <a:xfrm>
            <a:off x="742950" y="2099945"/>
            <a:ext cx="6316345" cy="1153795"/>
            <a:chOff x="742950" y="2099945"/>
            <a:chExt cx="6316345" cy="1153795"/>
          </a:xfrm>
        </p:grpSpPr>
        <p:sp>
          <p:nvSpPr>
            <p:cNvPr id="73" name="도형 4"/>
            <p:cNvSpPr>
              <a:spLocks/>
            </p:cNvSpPr>
            <p:nvPr/>
          </p:nvSpPr>
          <p:spPr>
            <a:xfrm>
              <a:off x="742950" y="2099945"/>
              <a:ext cx="6316345" cy="1153795"/>
            </a:xfrm>
            <a:prstGeom prst="rect">
              <a:avLst/>
            </a:prstGeom>
            <a:solidFill>
              <a:srgbClr val="1C36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74" name="텍스트 상자 5"/>
            <p:cNvSpPr txBox="1">
              <a:spLocks/>
            </p:cNvSpPr>
            <p:nvPr/>
          </p:nvSpPr>
          <p:spPr>
            <a:xfrm>
              <a:off x="1941195" y="2381885"/>
              <a:ext cx="3940175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800" b="1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“당신의 삶의 만족도는 어떠신가요?”</a:t>
              </a:r>
              <a:endParaRPr lang="ko-KR" altLang="en-US" sz="1800" b="1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5" name="텍스트 상자 6"/>
            <p:cNvSpPr txBox="1">
              <a:spLocks/>
            </p:cNvSpPr>
            <p:nvPr/>
          </p:nvSpPr>
          <p:spPr>
            <a:xfrm>
              <a:off x="1931035" y="2760345"/>
              <a:ext cx="3940175" cy="24765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altLang="en-US" sz="10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내 삶의 만족도를 평가하고</a:t>
              </a:r>
              <a:r>
                <a:rPr lang="en-US" altLang="ko-KR" sz="10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나에게 필요한 정책을 확인해 보세요</a:t>
              </a:r>
              <a:r>
                <a:rPr lang="en-US" altLang="ko-KR" sz="10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.</a:t>
              </a:r>
              <a:endParaRPr lang="ko-KR" altLang="en-US" sz="1000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77" name="텍스트 상자 13"/>
          <p:cNvSpPr txBox="1">
            <a:spLocks/>
          </p:cNvSpPr>
          <p:nvPr/>
        </p:nvSpPr>
        <p:spPr>
          <a:xfrm>
            <a:off x="2627630" y="3498215"/>
            <a:ext cx="258381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r" hangingPunct="1"/>
            <a:r>
              <a:rPr lang="ko-KR" sz="800" dirty="0">
                <a:solidFill>
                  <a:schemeClr val="bg2">
                    <a:lumMod val="90000"/>
                    <a:lumOff val="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(구글 폼 설문지 삽입 예정)</a:t>
            </a:r>
            <a:endParaRPr lang="ko-KR" altLang="en-US" sz="800" dirty="0">
              <a:solidFill>
                <a:schemeClr val="bg2">
                  <a:lumMod val="90000"/>
                  <a:lumOff val="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marL="0" indent="0" algn="l" hangingPunct="1"/>
            <a:r>
              <a:rPr sz="1400" b="1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삶의</a:t>
            </a:r>
            <a:r>
              <a:rPr sz="1400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sz="1400" b="1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만족도를</a:t>
            </a:r>
            <a:r>
              <a:rPr sz="1400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sz="1400" b="1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확인</a:t>
            </a:r>
            <a:r>
              <a:rPr sz="1400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sz="1400" b="1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해보세요</a:t>
            </a:r>
            <a:r>
              <a:rPr sz="1400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ko-KR" altLang="en-US" sz="1400" b="1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78" name="텍스트 상자 14"/>
          <p:cNvSpPr txBox="1">
            <a:spLocks/>
          </p:cNvSpPr>
          <p:nvPr/>
        </p:nvSpPr>
        <p:spPr>
          <a:xfrm>
            <a:off x="2700020" y="4027170"/>
            <a:ext cx="2511425" cy="2340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sz="1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귀하의</a:t>
            </a:r>
            <a:r>
              <a:rPr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성별을</a:t>
            </a:r>
            <a:r>
              <a:rPr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선택</a:t>
            </a:r>
            <a:r>
              <a:rPr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해</a:t>
            </a:r>
            <a:r>
              <a:rPr 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주세요.</a:t>
            </a:r>
            <a:endParaRPr lang="ko-KR" altLang="en-US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 algn="l" hangingPunct="1"/>
            <a:r>
              <a:rPr lang="ko-KR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○ 여자</a:t>
            </a:r>
            <a:endParaRPr lang="ko-KR" altLang="en-US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hangingPunct="1"/>
            <a:r>
              <a:rPr lang="ko-KR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○  남자</a:t>
            </a:r>
            <a:endParaRPr lang="ko-KR" altLang="en-US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hangingPunct="1"/>
            <a:endParaRPr lang="ko-KR" altLang="en-US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hangingPunct="1"/>
            <a:r>
              <a:rPr lang="ko-KR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 귀하의 연령대가 어떻게 되시나요?</a:t>
            </a:r>
            <a:endParaRPr lang="ko-KR" altLang="en-US" sz="12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l" hangingPunct="1"/>
            <a:r>
              <a:rPr lang="ko-KR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○  65~69세</a:t>
            </a:r>
            <a:endParaRPr lang="ko-KR" altLang="en-US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hangingPunct="1"/>
            <a:r>
              <a:rPr lang="ko-KR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○  70~74세</a:t>
            </a:r>
            <a:endParaRPr lang="ko-KR" altLang="en-US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hangingPunct="1"/>
            <a:r>
              <a:rPr lang="ko-KR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○  75~79세</a:t>
            </a:r>
            <a:endParaRPr lang="ko-KR" altLang="en-US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hangingPunct="1"/>
            <a:r>
              <a:rPr lang="ko-KR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○  80~84세</a:t>
            </a:r>
            <a:endParaRPr lang="ko-KR" altLang="en-US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hangingPunct="1"/>
            <a:r>
              <a:rPr lang="ko-KR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○  85세 이상</a:t>
            </a:r>
            <a:endParaRPr lang="en-US" altLang="ko-KR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hangingPunct="1"/>
            <a:endParaRPr lang="ko-KR" altLang="en-US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hangingPunct="1"/>
            <a:r>
              <a:rPr 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hangingPunct="1"/>
            <a:r>
              <a:rPr lang="ko-KR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hangingPunct="1"/>
            <a:r>
              <a:rPr lang="ko-KR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aphicFrame>
        <p:nvGraphicFramePr>
          <p:cNvPr id="80" name="표 108"/>
          <p:cNvGraphicFramePr>
            <a:graphicFrameLocks noGrp="1"/>
          </p:cNvGraphicFramePr>
          <p:nvPr/>
        </p:nvGraphicFramePr>
        <p:xfrm>
          <a:off x="7683500" y="1494790"/>
          <a:ext cx="3891280" cy="4436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만족도 조사 </a:t>
                      </a:r>
                      <a:r>
                        <a:rPr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만족도 조사 페이지에 대한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만족도 조사 (구글 폼 설문지 삽입 예정)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1579245" y="2461895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1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2098675" y="3930015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2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55" y="1636395"/>
            <a:ext cx="1119505" cy="321945"/>
          </a:xfrm>
          <a:prstGeom prst="rect">
            <a:avLst/>
          </a:prstGeom>
        </p:spPr>
      </p:pic>
      <p:grpSp>
        <p:nvGrpSpPr>
          <p:cNvPr id="35" name="그룹 143"/>
          <p:cNvGrpSpPr>
            <a:grpSpLocks/>
          </p:cNvGrpSpPr>
          <p:nvPr/>
        </p:nvGrpSpPr>
        <p:grpSpPr>
          <a:xfrm>
            <a:off x="742950" y="6266815"/>
            <a:ext cx="6323330" cy="469900"/>
            <a:chOff x="742950" y="6266815"/>
            <a:chExt cx="6323330" cy="469900"/>
          </a:xfrm>
        </p:grpSpPr>
        <p:grpSp>
          <p:nvGrpSpPr>
            <p:cNvPr id="36" name="그룹 141"/>
            <p:cNvGrpSpPr>
              <a:grpSpLocks/>
            </p:cNvGrpSpPr>
            <p:nvPr/>
          </p:nvGrpSpPr>
          <p:grpSpPr>
            <a:xfrm>
              <a:off x="742950" y="6266815"/>
              <a:ext cx="6323330" cy="469900"/>
              <a:chOff x="742950" y="6266815"/>
              <a:chExt cx="6323330" cy="469900"/>
            </a:xfrm>
            <a:solidFill>
              <a:srgbClr val="1C3664"/>
            </a:solidFill>
          </p:grpSpPr>
          <p:sp>
            <p:nvSpPr>
              <p:cNvPr id="39" name="도형 134"/>
              <p:cNvSpPr>
                <a:spLocks/>
              </p:cNvSpPr>
              <p:nvPr/>
            </p:nvSpPr>
            <p:spPr>
              <a:xfrm rot="0">
                <a:off x="742950" y="6266815"/>
                <a:ext cx="909320" cy="470535"/>
              </a:xfrm>
              <a:prstGeom prst="doubleWave"/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42" name="도형 135"/>
              <p:cNvSpPr>
                <a:spLocks/>
              </p:cNvSpPr>
              <p:nvPr/>
            </p:nvSpPr>
            <p:spPr>
              <a:xfrm rot="0">
                <a:off x="1650365" y="6266815"/>
                <a:ext cx="909320" cy="470535"/>
              </a:xfrm>
              <a:prstGeom prst="doubleWave"/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43" name="도형 136"/>
              <p:cNvSpPr>
                <a:spLocks/>
              </p:cNvSpPr>
              <p:nvPr/>
            </p:nvSpPr>
            <p:spPr>
              <a:xfrm rot="0">
                <a:off x="2551430" y="6266815"/>
                <a:ext cx="909320" cy="470535"/>
              </a:xfrm>
              <a:prstGeom prst="doubleWave"/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44" name="도형 137"/>
              <p:cNvSpPr>
                <a:spLocks/>
              </p:cNvSpPr>
              <p:nvPr/>
            </p:nvSpPr>
            <p:spPr>
              <a:xfrm rot="0">
                <a:off x="3458210" y="6266815"/>
                <a:ext cx="909320" cy="470535"/>
              </a:xfrm>
              <a:prstGeom prst="doubleWave"/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45" name="도형 138"/>
              <p:cNvSpPr>
                <a:spLocks/>
              </p:cNvSpPr>
              <p:nvPr/>
            </p:nvSpPr>
            <p:spPr>
              <a:xfrm rot="0">
                <a:off x="4359910" y="6266815"/>
                <a:ext cx="909320" cy="470535"/>
              </a:xfrm>
              <a:prstGeom prst="doubleWave"/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48" name="도형 139"/>
              <p:cNvSpPr>
                <a:spLocks/>
              </p:cNvSpPr>
              <p:nvPr/>
            </p:nvSpPr>
            <p:spPr>
              <a:xfrm rot="0">
                <a:off x="5255895" y="6266815"/>
                <a:ext cx="909320" cy="470535"/>
              </a:xfrm>
              <a:prstGeom prst="doubleWave"/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49" name="도형 140"/>
              <p:cNvSpPr>
                <a:spLocks/>
              </p:cNvSpPr>
              <p:nvPr/>
            </p:nvSpPr>
            <p:spPr>
              <a:xfrm rot="0">
                <a:off x="6157595" y="6266815"/>
                <a:ext cx="909320" cy="470535"/>
              </a:xfrm>
              <a:prstGeom prst="doubleWave"/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</p:grpSp>
        <p:sp>
          <p:nvSpPr>
            <p:cNvPr id="37" name="텍스트 상자 142"/>
            <p:cNvSpPr txBox="1">
              <a:spLocks/>
            </p:cNvSpPr>
            <p:nvPr/>
          </p:nvSpPr>
          <p:spPr>
            <a:xfrm rot="0">
              <a:off x="3232785" y="6315075"/>
              <a:ext cx="1155065" cy="37401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000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하단 스크롤</a:t>
              </a:r>
              <a:endParaRPr lang="ko-KR" altLang="en-US" sz="2000">
                <a:solidFill>
                  <a:schemeClr val="bg1"/>
                </a:solidFill>
                <a:latin typeface="Pretendard" charset="0"/>
                <a:ea typeface="Pretendard" charset="0"/>
              </a:endParaRPr>
            </a:p>
          </p:txBody>
        </p:sp>
      </p:grpSp>
      <p:sp>
        <p:nvSpPr>
          <p:cNvPr id="81" name="텍스트 상자 4"/>
          <p:cNvSpPr txBox="1">
            <a:spLocks/>
          </p:cNvSpPr>
          <p:nvPr/>
        </p:nvSpPr>
        <p:spPr>
          <a:xfrm rot="0">
            <a:off x="2268855" y="1689100"/>
            <a:ext cx="4768215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지역별 통계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기대수명 예측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정책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당신의 만족도는?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커뮤니티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  로그인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3-2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만족도 조사 결과 페이지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Rect 0"/>
          <p:cNvSpPr>
            <a:spLocks/>
          </p:cNvSpPr>
          <p:nvPr/>
        </p:nvSpPr>
        <p:spPr>
          <a:xfrm>
            <a:off x="742950" y="1494790"/>
            <a:ext cx="6323965" cy="5050865"/>
          </a:xfrm>
          <a:prstGeom prst="rect">
            <a:avLst/>
          </a:prstGeom>
          <a:noFill/>
          <a:ln w="0" cap="flat" cmpd="sng">
            <a:solidFill>
              <a:srgbClr val="1C366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/>
            <a:endParaRPr lang="ko-KR" altLang="en-US" sz="1500">
              <a:latin typeface="맑은 고딕" charset="0"/>
              <a:ea typeface="맑은 고딕" charset="0"/>
            </a:endParaRPr>
          </a:p>
        </p:txBody>
      </p:sp>
      <p:sp>
        <p:nvSpPr>
          <p:cNvPr id="82" name="텍스트 상자 16"/>
          <p:cNvSpPr txBox="1">
            <a:spLocks/>
          </p:cNvSpPr>
          <p:nvPr/>
        </p:nvSpPr>
        <p:spPr>
          <a:xfrm>
            <a:off x="1588525" y="1703469"/>
            <a:ext cx="4632815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▼ 아래 결과 보기 버튼을 눌러 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내 </a:t>
            </a:r>
            <a:r>
              <a:rPr 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만족도 점수를 확인 해보세요. ▼</a:t>
            </a:r>
            <a:endParaRPr lang="ko-KR" altLang="en-US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3" name="도형 17"/>
          <p:cNvSpPr>
            <a:spLocks/>
          </p:cNvSpPr>
          <p:nvPr/>
        </p:nvSpPr>
        <p:spPr>
          <a:xfrm>
            <a:off x="3499485" y="2157645"/>
            <a:ext cx="836295" cy="271780"/>
          </a:xfrm>
          <a:prstGeom prst="roundRect">
            <a:avLst>
              <a:gd name="adj" fmla="val 50000"/>
            </a:avLst>
          </a:prstGeom>
          <a:solidFill>
            <a:srgbClr val="CFD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200" dirty="0" err="1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결과</a:t>
            </a:r>
            <a:r>
              <a:rPr sz="12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sz="1200" dirty="0" err="1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보기</a:t>
            </a:r>
            <a:endParaRPr lang="ko-KR" altLang="en-US" sz="1200" dirty="0">
              <a:solidFill>
                <a:schemeClr val="tx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4" name="텍스트 상자 19"/>
          <p:cNvSpPr txBox="1">
            <a:spLocks/>
          </p:cNvSpPr>
          <p:nvPr/>
        </p:nvSpPr>
        <p:spPr>
          <a:xfrm>
            <a:off x="2415787" y="2581985"/>
            <a:ext cx="302296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당신의</a:t>
            </a:r>
            <a:r>
              <a:rPr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sz="16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삶의</a:t>
            </a:r>
            <a:r>
              <a:rPr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sz="16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만족도는</a:t>
            </a:r>
            <a:r>
              <a:rPr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[   ]점 </a:t>
            </a:r>
            <a:r>
              <a:rPr sz="16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입니다</a:t>
            </a:r>
            <a:r>
              <a:rPr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ko-KR" altLang="en-US" sz="16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9" name="텍스트 상자 80"/>
          <p:cNvSpPr txBox="1">
            <a:spLocks/>
          </p:cNvSpPr>
          <p:nvPr/>
        </p:nvSpPr>
        <p:spPr>
          <a:xfrm>
            <a:off x="2464434" y="5422220"/>
            <a:ext cx="2906395" cy="278281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▼ 다른 사람들의 평균 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만족도 </a:t>
            </a:r>
            <a:r>
              <a:rPr lang="ko-KR" sz="1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보러가기</a:t>
            </a:r>
            <a:r>
              <a:rPr 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▼ </a:t>
            </a:r>
            <a:endParaRPr lang="ko-KR" altLang="en-US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0" name="도형 83"/>
          <p:cNvSpPr>
            <a:spLocks/>
          </p:cNvSpPr>
          <p:nvPr/>
        </p:nvSpPr>
        <p:spPr>
          <a:xfrm>
            <a:off x="3293745" y="5851314"/>
            <a:ext cx="1423110" cy="271780"/>
          </a:xfrm>
          <a:prstGeom prst="roundRect">
            <a:avLst>
              <a:gd name="adj" fmla="val 50000"/>
            </a:avLst>
          </a:prstGeom>
          <a:solidFill>
            <a:srgbClr val="CFD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평균 그래프 보기</a:t>
            </a:r>
            <a:endParaRPr lang="ko-KR" altLang="en-US" sz="1200" dirty="0">
              <a:solidFill>
                <a:schemeClr val="tx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3013273" y="2092918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1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2023992" y="2540275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37" name="Rect 0"/>
          <p:cNvSpPr>
            <a:spLocks/>
          </p:cNvSpPr>
          <p:nvPr/>
        </p:nvSpPr>
        <p:spPr>
          <a:xfrm>
            <a:off x="2821305" y="5801312"/>
            <a:ext cx="384175" cy="3841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5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graphicFrame>
        <p:nvGraphicFramePr>
          <p:cNvPr id="92" name="표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034064"/>
              </p:ext>
            </p:extLst>
          </p:nvPr>
        </p:nvGraphicFramePr>
        <p:xfrm>
          <a:off x="7683500" y="1494790"/>
          <a:ext cx="3891280" cy="4687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만족도 조사 결과 페이지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만족도 조사 후 결과 확인 버튼 클릭 시 점수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사용자의 응답을 기반으로 한 총 만족도 점수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 dirty="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3</a:t>
                      </a:r>
                      <a:endParaRPr lang="ko-KR" altLang="en-US" sz="1800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사용자의 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응답을 기반으로 한 각 만족도 점수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4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사용자의 만족도를 알려주는 문구와 그래프 확인 유도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5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사용자와 평균 만족도 비교 그래프 보기 버튼 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–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 클릭 시 그래프 창으로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4" name="모서리가 둥근 직사각형 33"/>
          <p:cNvSpPr/>
          <p:nvPr/>
        </p:nvSpPr>
        <p:spPr>
          <a:xfrm>
            <a:off x="1094089" y="3185666"/>
            <a:ext cx="1694180" cy="1379220"/>
          </a:xfrm>
          <a:prstGeom prst="roundRect">
            <a:avLst>
              <a:gd name="adj" fmla="val 748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dirty="0">
                <a:solidFill>
                  <a:schemeClr val="bg2">
                    <a:lumMod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경제적 상황 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ko-KR" dirty="0">
                <a:solidFill>
                  <a:schemeClr val="bg2">
                    <a:lumMod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만족도 : 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ko-KR" dirty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___점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090378" y="3185666"/>
            <a:ext cx="1694180" cy="1379220"/>
          </a:xfrm>
          <a:prstGeom prst="roundRect">
            <a:avLst>
              <a:gd name="adj" fmla="val 748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사회적 관계</a:t>
            </a:r>
          </a:p>
          <a:p>
            <a:pPr algn="ctr"/>
            <a:r>
              <a:rPr lang="ko-KR" altLang="ko-KR" dirty="0">
                <a:solidFill>
                  <a:schemeClr val="bg2">
                    <a:lumMod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만족도 : 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ko-KR" dirty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___점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086667" y="3185666"/>
            <a:ext cx="1694180" cy="1379220"/>
          </a:xfrm>
          <a:prstGeom prst="roundRect">
            <a:avLst>
              <a:gd name="adj" fmla="val 748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건강 상태</a:t>
            </a:r>
          </a:p>
          <a:p>
            <a:pPr algn="ctr"/>
            <a:r>
              <a:rPr lang="ko-KR" altLang="ko-KR" dirty="0">
                <a:solidFill>
                  <a:schemeClr val="bg2">
                    <a:lumMod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만족도 : 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ko-KR" dirty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___점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849790" y="3015476"/>
            <a:ext cx="384175" cy="3841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3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75391" y="4885595"/>
            <a:ext cx="4345232" cy="43581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당신은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__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만족도가 높고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__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만족도가 낮습니다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당신의 만족도와 평균 만족도를 비교해보고 싶다면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?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1" name="도형 109"/>
          <p:cNvSpPr>
            <a:spLocks/>
          </p:cNvSpPr>
          <p:nvPr/>
        </p:nvSpPr>
        <p:spPr>
          <a:xfrm>
            <a:off x="1553830" y="4862222"/>
            <a:ext cx="384175" cy="3841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4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grpSp>
        <p:nvGrpSpPr>
          <p:cNvPr id="42" name="그룹 143"/>
          <p:cNvGrpSpPr>
            <a:grpSpLocks/>
          </p:cNvGrpSpPr>
          <p:nvPr/>
        </p:nvGrpSpPr>
        <p:grpSpPr>
          <a:xfrm>
            <a:off x="742950" y="6266706"/>
            <a:ext cx="6323330" cy="469604"/>
            <a:chOff x="503555" y="6346190"/>
            <a:chExt cx="6763385" cy="502285"/>
          </a:xfrm>
        </p:grpSpPr>
        <p:grpSp>
          <p:nvGrpSpPr>
            <p:cNvPr id="43" name="그룹 141"/>
            <p:cNvGrpSpPr>
              <a:grpSpLocks/>
            </p:cNvGrpSpPr>
            <p:nvPr/>
          </p:nvGrpSpPr>
          <p:grpSpPr>
            <a:xfrm>
              <a:off x="503555" y="6346190"/>
              <a:ext cx="6763385" cy="502285"/>
              <a:chOff x="503555" y="6346190"/>
              <a:chExt cx="6763385" cy="502285"/>
            </a:xfrm>
            <a:solidFill>
              <a:srgbClr val="1C3664"/>
            </a:solidFill>
          </p:grpSpPr>
          <p:sp>
            <p:nvSpPr>
              <p:cNvPr id="45" name="도형 134"/>
              <p:cNvSpPr>
                <a:spLocks/>
              </p:cNvSpPr>
              <p:nvPr/>
            </p:nvSpPr>
            <p:spPr>
              <a:xfrm>
                <a:off x="503555" y="6346190"/>
                <a:ext cx="972185" cy="502285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48" name="도형 135"/>
              <p:cNvSpPr>
                <a:spLocks/>
              </p:cNvSpPr>
              <p:nvPr/>
            </p:nvSpPr>
            <p:spPr>
              <a:xfrm>
                <a:off x="1473835" y="6346190"/>
                <a:ext cx="972185" cy="502285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49" name="도형 136"/>
              <p:cNvSpPr>
                <a:spLocks/>
              </p:cNvSpPr>
              <p:nvPr/>
            </p:nvSpPr>
            <p:spPr>
              <a:xfrm>
                <a:off x="2437765" y="6346190"/>
                <a:ext cx="972185" cy="502285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50" name="도형 137"/>
              <p:cNvSpPr>
                <a:spLocks/>
              </p:cNvSpPr>
              <p:nvPr/>
            </p:nvSpPr>
            <p:spPr>
              <a:xfrm>
                <a:off x="3408045" y="6346190"/>
                <a:ext cx="972185" cy="502285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51" name="도형 138"/>
              <p:cNvSpPr>
                <a:spLocks/>
              </p:cNvSpPr>
              <p:nvPr/>
            </p:nvSpPr>
            <p:spPr>
              <a:xfrm>
                <a:off x="4371975" y="6346190"/>
                <a:ext cx="972185" cy="502285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52" name="도형 139"/>
              <p:cNvSpPr>
                <a:spLocks/>
              </p:cNvSpPr>
              <p:nvPr/>
            </p:nvSpPr>
            <p:spPr>
              <a:xfrm>
                <a:off x="5330825" y="6346190"/>
                <a:ext cx="972185" cy="502285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53" name="도형 140"/>
              <p:cNvSpPr>
                <a:spLocks/>
              </p:cNvSpPr>
              <p:nvPr/>
            </p:nvSpPr>
            <p:spPr>
              <a:xfrm>
                <a:off x="6294755" y="6346190"/>
                <a:ext cx="972185" cy="502285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</p:grpSp>
        <p:sp>
          <p:nvSpPr>
            <p:cNvPr id="44" name="텍스트 상자 142"/>
            <p:cNvSpPr txBox="1">
              <a:spLocks/>
            </p:cNvSpPr>
            <p:nvPr/>
          </p:nvSpPr>
          <p:spPr>
            <a:xfrm>
              <a:off x="3166472" y="6397625"/>
              <a:ext cx="1235075" cy="3994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2000" dirty="0" err="1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하단</a:t>
              </a:r>
              <a:r>
                <a:rPr sz="2000" dirty="0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 </a:t>
              </a:r>
              <a:r>
                <a:rPr sz="2000" dirty="0" err="1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스크롤</a:t>
              </a:r>
              <a:endParaRPr lang="ko-KR" altLang="en-US" sz="2000" dirty="0">
                <a:solidFill>
                  <a:schemeClr val="bg1"/>
                </a:solidFill>
                <a:latin typeface="Pretendard" charset="0"/>
                <a:ea typeface="Pretendard" charset="0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>
            <a:spLocks/>
          </p:cNvSpPr>
          <p:nvPr/>
        </p:nvSpPr>
        <p:spPr>
          <a:xfrm>
            <a:off x="742950" y="1466850"/>
            <a:ext cx="6335395" cy="7061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31" name="Table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3-3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만족도 조사 결과 페이지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Rect 0"/>
          <p:cNvSpPr>
            <a:spLocks/>
          </p:cNvSpPr>
          <p:nvPr/>
        </p:nvSpPr>
        <p:spPr>
          <a:xfrm>
            <a:off x="742950" y="1494790"/>
            <a:ext cx="6323330" cy="5284470"/>
          </a:xfrm>
          <a:prstGeom prst="rect">
            <a:avLst/>
          </a:prstGeom>
          <a:noFill/>
          <a:ln w="0" cap="flat" cmpd="sng">
            <a:solidFill>
              <a:srgbClr val="1C366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graphicFrame>
        <p:nvGraphicFramePr>
          <p:cNvPr id="82" name="차트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773886"/>
              </p:ext>
            </p:extLst>
          </p:nvPr>
        </p:nvGraphicFramePr>
        <p:xfrm>
          <a:off x="1684426" y="1735368"/>
          <a:ext cx="4474439" cy="2279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4" name="텍스트 상자 98"/>
          <p:cNvSpPr txBox="1">
            <a:spLocks/>
          </p:cNvSpPr>
          <p:nvPr/>
        </p:nvSpPr>
        <p:spPr>
          <a:xfrm>
            <a:off x="2553335" y="4813594"/>
            <a:ext cx="2702560" cy="462947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당신에게 필요한 정책을 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추천</a:t>
            </a:r>
            <a:r>
              <a:rPr 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드립니다.</a:t>
            </a:r>
            <a:endParaRPr lang="ko-KR" altLang="en-US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 algn="ctr" hangingPunct="1"/>
            <a:r>
              <a:rPr 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▼ 당신에게 필요한 정책은? ▼</a:t>
            </a:r>
            <a:endParaRPr lang="ko-KR" altLang="en-US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1659874" y="2690109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1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3051175" y="5445753"/>
            <a:ext cx="384175" cy="3841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3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graphicFrame>
        <p:nvGraphicFramePr>
          <p:cNvPr id="86" name="표 111"/>
          <p:cNvGraphicFramePr>
            <a:graphicFrameLocks noGrp="1"/>
          </p:cNvGraphicFramePr>
          <p:nvPr/>
        </p:nvGraphicFramePr>
        <p:xfrm>
          <a:off x="7683500" y="1494790"/>
          <a:ext cx="3891280" cy="4687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만족도 조사 결과 페이지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사용자와 평균 만족도 비교 그래프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사용자와 평균 만족도 비교 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3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사용자에게 필요한 정책 보기 버튼 </a:t>
                      </a:r>
                      <a:r>
                        <a:rPr lang="ko-KR" altLang="en-US" sz="1800" b="0" i="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클릭시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 정책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4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5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8" name="텍스트 상자 113"/>
          <p:cNvSpPr txBox="1">
            <a:spLocks/>
          </p:cNvSpPr>
          <p:nvPr/>
        </p:nvSpPr>
        <p:spPr>
          <a:xfrm>
            <a:off x="895350" y="5934075"/>
            <a:ext cx="2335530" cy="6489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sz="1200" b="0" i="0">
                <a:solidFill>
                  <a:srgbClr val="FFFFFF"/>
                </a:solidFill>
                <a:latin typeface="GmarketSansMedium" charset="0"/>
                <a:ea typeface="GmarketSansMedium" charset="0"/>
              </a:rPr>
              <a:t>서울시 서대문구 이대역 바로앞</a:t>
            </a:r>
            <a:endParaRPr lang="ko-KR" altLang="en-US" sz="1200" b="0" i="0">
              <a:solidFill>
                <a:srgbClr val="FFFFFF"/>
              </a:solidFill>
              <a:latin typeface="GmarketSansMedium" charset="0"/>
              <a:ea typeface="GmarketSansMedium" charset="0"/>
            </a:endParaRPr>
          </a:p>
          <a:p>
            <a:pPr marL="0" indent="0" algn="l" latinLnBrk="0">
              <a:buFontTx/>
              <a:buNone/>
            </a:pPr>
            <a:r>
              <a:rPr sz="1200" b="0" i="0">
                <a:solidFill>
                  <a:srgbClr val="FFFFFF"/>
                </a:solidFill>
                <a:latin typeface="GmarketSansMedium" charset="0"/>
                <a:ea typeface="GmarketSansMedium" charset="0"/>
              </a:rPr>
              <a:t>+012 3456 7890</a:t>
            </a:r>
            <a:endParaRPr lang="ko-KR" altLang="en-US" sz="1200" b="0" i="0">
              <a:solidFill>
                <a:srgbClr val="FFFFFF"/>
              </a:solidFill>
              <a:latin typeface="GmarketSansMedium" charset="0"/>
              <a:ea typeface="GmarketSansMedium" charset="0"/>
            </a:endParaRPr>
          </a:p>
          <a:p>
            <a:pPr marL="0" indent="0" algn="l" latinLnBrk="0">
              <a:buFontTx/>
              <a:buNone/>
            </a:pPr>
            <a:r>
              <a:rPr sz="1200" b="0" i="0">
                <a:solidFill>
                  <a:srgbClr val="FFFFFF"/>
                </a:solidFill>
                <a:latin typeface="GmarketSansMedium" charset="0"/>
                <a:ea typeface="GmarketSansMedium" charset="0"/>
              </a:rPr>
              <a:t>dbwjdals62@gmail.com</a:t>
            </a:r>
            <a:endParaRPr lang="ko-KR" altLang="en-US" sz="1200" b="0" i="0">
              <a:solidFill>
                <a:srgbClr val="FFFFFF"/>
              </a:solidFill>
              <a:latin typeface="GmarketSansMedium" charset="0"/>
              <a:ea typeface="GmarketSansMedium" charset="0"/>
            </a:endParaRPr>
          </a:p>
        </p:txBody>
      </p:sp>
      <p:sp>
        <p:nvSpPr>
          <p:cNvPr id="89" name="텍스트 상자 114"/>
          <p:cNvSpPr txBox="1">
            <a:spLocks/>
          </p:cNvSpPr>
          <p:nvPr/>
        </p:nvSpPr>
        <p:spPr>
          <a:xfrm>
            <a:off x="1590675" y="5676900"/>
            <a:ext cx="1068705" cy="309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Our Office</a:t>
            </a:r>
            <a:endParaRPr lang="ko-KR" altLang="en-US" sz="1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0" name="텍스트 상자 115"/>
          <p:cNvSpPr txBox="1">
            <a:spLocks/>
          </p:cNvSpPr>
          <p:nvPr/>
        </p:nvSpPr>
        <p:spPr>
          <a:xfrm>
            <a:off x="4324350" y="5934075"/>
            <a:ext cx="1773555" cy="7689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sz="1100" b="0" i="0" dirty="0">
                <a:solidFill>
                  <a:srgbClr val="FFFFFF"/>
                </a:solidFill>
                <a:latin typeface="GmarketSansMedium" charset="0"/>
                <a:ea typeface="GmarketSansMedium" charset="0"/>
              </a:rPr>
              <a:t>Monday - Friday</a:t>
            </a:r>
            <a:endParaRPr lang="ko-KR" altLang="en-US" sz="1100" b="0" i="0" dirty="0">
              <a:solidFill>
                <a:srgbClr val="FFFFFF"/>
              </a:solidFill>
              <a:latin typeface="GmarketSansMedium" charset="0"/>
              <a:ea typeface="GmarketSansMedium" charset="0"/>
            </a:endParaRPr>
          </a:p>
          <a:p>
            <a:pPr marL="0" indent="0" algn="l" latinLnBrk="0">
              <a:buFontTx/>
              <a:buNone/>
            </a:pPr>
            <a:r>
              <a:rPr sz="1100" b="1" i="0" dirty="0">
                <a:solidFill>
                  <a:srgbClr val="F7F7F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09:00 am - 06:00 pm</a:t>
            </a:r>
            <a:endParaRPr lang="ko-KR" altLang="en-US" sz="1100" b="1" i="0" dirty="0">
              <a:solidFill>
                <a:srgbClr val="F7F7F7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pPr marL="0" indent="0" algn="l" latinLnBrk="0">
              <a:buFontTx/>
              <a:buNone/>
            </a:pPr>
            <a:r>
              <a:rPr sz="1100" b="0" i="0" dirty="0">
                <a:solidFill>
                  <a:srgbClr val="FFFFFF"/>
                </a:solidFill>
                <a:latin typeface="GmarketSansMedium" charset="0"/>
                <a:ea typeface="GmarketSansMedium" charset="0"/>
              </a:rPr>
              <a:t>Saturday/Sunday</a:t>
            </a:r>
            <a:endParaRPr lang="ko-KR" altLang="en-US" sz="1100" b="0" i="0" dirty="0">
              <a:solidFill>
                <a:srgbClr val="FFFFFF"/>
              </a:solidFill>
              <a:latin typeface="GmarketSansMedium" charset="0"/>
              <a:ea typeface="GmarketSansMedium" charset="0"/>
            </a:endParaRPr>
          </a:p>
          <a:p>
            <a:pPr marL="0" indent="0" algn="l" latinLnBrk="0">
              <a:buFontTx/>
              <a:buNone/>
            </a:pPr>
            <a:r>
              <a:rPr sz="1100" b="1" i="0" dirty="0">
                <a:solidFill>
                  <a:srgbClr val="F7F7F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Closed</a:t>
            </a:r>
            <a:endParaRPr lang="ko-KR" altLang="en-US" sz="1100" b="1" i="0" dirty="0">
              <a:solidFill>
                <a:srgbClr val="F7F7F7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91" name="텍스트 상자 116"/>
          <p:cNvSpPr txBox="1">
            <a:spLocks/>
          </p:cNvSpPr>
          <p:nvPr/>
        </p:nvSpPr>
        <p:spPr>
          <a:xfrm>
            <a:off x="4415155" y="5672455"/>
            <a:ext cx="1520825" cy="309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Working Hours</a:t>
            </a:r>
            <a:endParaRPr lang="ko-KR" altLang="en-US" sz="1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42950" y="5976288"/>
            <a:ext cx="6315710" cy="819103"/>
            <a:chOff x="742950" y="5810766"/>
            <a:chExt cx="6315710" cy="819103"/>
          </a:xfrm>
        </p:grpSpPr>
        <p:sp>
          <p:nvSpPr>
            <p:cNvPr id="22" name="도형 120"/>
            <p:cNvSpPr>
              <a:spLocks/>
            </p:cNvSpPr>
            <p:nvPr/>
          </p:nvSpPr>
          <p:spPr>
            <a:xfrm>
              <a:off x="742950" y="5810766"/>
              <a:ext cx="6315710" cy="799652"/>
            </a:xfrm>
            <a:prstGeom prst="rect">
              <a:avLst/>
            </a:prstGeom>
            <a:solidFill>
              <a:srgbClr val="1C36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텍스트 상자 122"/>
            <p:cNvSpPr txBox="1">
              <a:spLocks/>
            </p:cNvSpPr>
            <p:nvPr/>
          </p:nvSpPr>
          <p:spPr>
            <a:xfrm>
              <a:off x="1355859" y="5810766"/>
              <a:ext cx="1067435" cy="278281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200" b="1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Our</a:t>
              </a:r>
              <a:r>
                <a:rPr lang="ko-KR" sz="1200" b="1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Office</a:t>
              </a:r>
              <a:endParaRPr lang="ko-KR" altLang="en-US" sz="12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4" name="텍스트 상자 123"/>
            <p:cNvSpPr txBox="1">
              <a:spLocks/>
            </p:cNvSpPr>
            <p:nvPr/>
          </p:nvSpPr>
          <p:spPr>
            <a:xfrm>
              <a:off x="4324350" y="5846326"/>
              <a:ext cx="1520190" cy="278281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200" b="1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Working</a:t>
              </a:r>
              <a:r>
                <a:rPr lang="ko-KR" sz="1200" b="1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sz="1200" b="1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Hours</a:t>
              </a:r>
              <a:endParaRPr lang="ko-KR" altLang="en-US" sz="12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5" name="텍스트 상자 124"/>
            <p:cNvSpPr txBox="1">
              <a:spLocks/>
            </p:cNvSpPr>
            <p:nvPr/>
          </p:nvSpPr>
          <p:spPr>
            <a:xfrm>
              <a:off x="1318711" y="6043811"/>
              <a:ext cx="2334260" cy="50911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/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서울시</a:t>
              </a:r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서대문구</a:t>
              </a:r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이대역</a:t>
              </a:r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바로앞</a:t>
              </a:r>
              <a:endParaRPr lang="ko-KR" altLang="en-US" sz="9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+012 3456 7890</a:t>
              </a:r>
              <a:endParaRPr lang="ko-KR" altLang="en-US" sz="9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dbwjdals62@gmail.com</a:t>
              </a:r>
              <a:endPara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26" name="텍스트 상자 125"/>
            <p:cNvSpPr txBox="1">
              <a:spLocks/>
            </p:cNvSpPr>
            <p:nvPr/>
          </p:nvSpPr>
          <p:spPr>
            <a:xfrm>
              <a:off x="4324350" y="6043811"/>
              <a:ext cx="1772285" cy="586058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/>
              <a:r>
                <a:rPr sz="8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Monday - Friday</a:t>
              </a:r>
              <a:endParaRPr lang="ko-KR" altLang="en-US" sz="8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800" b="1" i="0" dirty="0">
                  <a:solidFill>
                    <a:srgbClr val="F7F7F7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09:00 am - 06:00 pm</a:t>
              </a:r>
              <a:endParaRPr lang="ko-KR" altLang="en-US" sz="800" b="1" i="0" dirty="0">
                <a:solidFill>
                  <a:srgbClr val="F7F7F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8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Saturday/Sunday</a:t>
              </a:r>
              <a:endParaRPr lang="ko-KR" altLang="en-US" sz="8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800" b="1" i="0" dirty="0">
                  <a:solidFill>
                    <a:srgbClr val="F7F7F7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Closed</a:t>
              </a:r>
              <a:endParaRPr lang="ko-KR" altLang="en-US" sz="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13" name="Rect 0"/>
          <p:cNvSpPr>
            <a:spLocks/>
          </p:cNvSpPr>
          <p:nvPr/>
        </p:nvSpPr>
        <p:spPr>
          <a:xfrm>
            <a:off x="1468104" y="4216207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2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28" name="도형 17"/>
          <p:cNvSpPr>
            <a:spLocks/>
          </p:cNvSpPr>
          <p:nvPr/>
        </p:nvSpPr>
        <p:spPr>
          <a:xfrm>
            <a:off x="3499485" y="5479498"/>
            <a:ext cx="836295" cy="271780"/>
          </a:xfrm>
          <a:prstGeom prst="roundRect">
            <a:avLst>
              <a:gd name="adj" fmla="val 50000"/>
            </a:avLst>
          </a:prstGeom>
          <a:solidFill>
            <a:srgbClr val="CFD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12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정책</a:t>
            </a:r>
            <a:r>
              <a:rPr sz="12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sz="1200" dirty="0" err="1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보기</a:t>
            </a:r>
            <a:endParaRPr lang="ko-KR" altLang="en-US" sz="1200" dirty="0">
              <a:solidFill>
                <a:schemeClr val="tx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C4DE12F6-6CD1-45F2-7281-966A59BA1879}"/>
              </a:ext>
            </a:extLst>
          </p:cNvPr>
          <p:cNvSpPr/>
          <p:nvPr/>
        </p:nvSpPr>
        <p:spPr>
          <a:xfrm>
            <a:off x="1875391" y="4259429"/>
            <a:ext cx="4345232" cy="34164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당신은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__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만족도가 평균보다 높고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__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만족도가 평균보다 낮습니다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4-1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</a:t>
                      </a:r>
                      <a:r>
                        <a:rPr 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커뮤니티 글 목록 화면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Rect 0"/>
          <p:cNvSpPr>
            <a:spLocks/>
          </p:cNvSpPr>
          <p:nvPr/>
        </p:nvSpPr>
        <p:spPr>
          <a:xfrm>
            <a:off x="742950" y="1494790"/>
            <a:ext cx="6323330" cy="4775835"/>
          </a:xfrm>
          <a:prstGeom prst="rect">
            <a:avLst/>
          </a:prstGeom>
          <a:noFill/>
          <a:ln w="0" cap="flat" cmpd="sng">
            <a:solidFill>
              <a:srgbClr val="1C366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pic>
        <p:nvPicPr>
          <p:cNvPr id="56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4" r="2239"/>
          <a:stretch/>
        </p:blipFill>
        <p:spPr>
          <a:xfrm>
            <a:off x="831850" y="2437765"/>
            <a:ext cx="6179185" cy="2777490"/>
          </a:xfrm>
          <a:prstGeom prst="rect">
            <a:avLst/>
          </a:prstGeom>
        </p:spPr>
      </p:pic>
      <p:sp>
        <p:nvSpPr>
          <p:cNvPr id="9" name="Rect 0"/>
          <p:cNvSpPr>
            <a:spLocks/>
          </p:cNvSpPr>
          <p:nvPr/>
        </p:nvSpPr>
        <p:spPr>
          <a:xfrm>
            <a:off x="777240" y="2111375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1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00150" y="2916555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2849880" y="4369435"/>
            <a:ext cx="384175" cy="3841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3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graphicFrame>
        <p:nvGraphicFramePr>
          <p:cNvPr id="57" name="표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846804"/>
              </p:ext>
            </p:extLst>
          </p:nvPr>
        </p:nvGraphicFramePr>
        <p:xfrm>
          <a:off x="7683500" y="1494790"/>
          <a:ext cx="3891280" cy="4436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커뮤니티 글 목록 페이지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커뮤니티 메뉴 클릭시 메인 글 목록 화면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글 제목 클릭 시 게시물 확인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3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클릭 시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4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등록 버튼 클릭 시 글쓰기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5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1636395"/>
            <a:ext cx="1119505" cy="321945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742950" y="5471160"/>
            <a:ext cx="6315710" cy="819150"/>
            <a:chOff x="742950" y="5471160"/>
            <a:chExt cx="6315710" cy="819150"/>
          </a:xfrm>
        </p:grpSpPr>
        <p:sp>
          <p:nvSpPr>
            <p:cNvPr id="22" name="도형 120"/>
            <p:cNvSpPr>
              <a:spLocks/>
            </p:cNvSpPr>
            <p:nvPr/>
          </p:nvSpPr>
          <p:spPr>
            <a:xfrm>
              <a:off x="742950" y="5471160"/>
              <a:ext cx="6315710" cy="799465"/>
            </a:xfrm>
            <a:prstGeom prst="rect">
              <a:avLst/>
            </a:prstGeom>
            <a:solidFill>
              <a:srgbClr val="1C36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텍스트 상자 122"/>
            <p:cNvSpPr txBox="1">
              <a:spLocks/>
            </p:cNvSpPr>
            <p:nvPr/>
          </p:nvSpPr>
          <p:spPr>
            <a:xfrm>
              <a:off x="1355725" y="5471160"/>
              <a:ext cx="1067435" cy="2781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200" b="1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Our</a:t>
              </a:r>
              <a:r>
                <a:rPr lang="ko-KR" sz="1200" b="1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Office</a:t>
              </a:r>
              <a:endParaRPr lang="ko-KR" altLang="en-US" sz="12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4" name="텍스트 상자 123"/>
            <p:cNvSpPr txBox="1">
              <a:spLocks/>
            </p:cNvSpPr>
            <p:nvPr/>
          </p:nvSpPr>
          <p:spPr>
            <a:xfrm>
              <a:off x="4324350" y="5506720"/>
              <a:ext cx="1520190" cy="2781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200" b="1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Working</a:t>
              </a:r>
              <a:r>
                <a:rPr lang="ko-KR" sz="1200" b="1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sz="1200" b="1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Hours</a:t>
              </a:r>
              <a:endParaRPr lang="ko-KR" altLang="en-US" sz="12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5" name="텍스트 상자 124"/>
            <p:cNvSpPr txBox="1">
              <a:spLocks/>
            </p:cNvSpPr>
            <p:nvPr/>
          </p:nvSpPr>
          <p:spPr>
            <a:xfrm>
              <a:off x="1318895" y="5704205"/>
              <a:ext cx="2334260" cy="50927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/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서울시</a:t>
              </a:r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서대문구</a:t>
              </a:r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이대역</a:t>
              </a:r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바로앞</a:t>
              </a:r>
              <a:endParaRPr lang="ko-KR" altLang="en-US" sz="9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+012 3456 7890</a:t>
              </a:r>
              <a:endParaRPr lang="ko-KR" altLang="en-US" sz="9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dbwjdals62@gmail.com</a:t>
              </a:r>
              <a:endPara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26" name="텍스트 상자 125"/>
            <p:cNvSpPr txBox="1">
              <a:spLocks/>
            </p:cNvSpPr>
            <p:nvPr/>
          </p:nvSpPr>
          <p:spPr>
            <a:xfrm>
              <a:off x="4324350" y="5704205"/>
              <a:ext cx="1772285" cy="5861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/>
              <a:r>
                <a:rPr sz="8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Monday - Friday</a:t>
              </a:r>
              <a:endParaRPr lang="ko-KR" altLang="en-US" sz="8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800" b="1" i="0" dirty="0">
                  <a:solidFill>
                    <a:srgbClr val="F7F7F7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09:00 am - 06:00 pm</a:t>
              </a:r>
              <a:endParaRPr lang="ko-KR" altLang="en-US" sz="800" b="1" i="0" dirty="0">
                <a:solidFill>
                  <a:srgbClr val="F7F7F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8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Saturday/Sunday</a:t>
              </a:r>
              <a:endParaRPr lang="ko-KR" altLang="en-US" sz="8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800" b="1" i="0" dirty="0">
                  <a:solidFill>
                    <a:srgbClr val="F7F7F7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Closed</a:t>
              </a:r>
              <a:endParaRPr lang="ko-KR" altLang="en-US" sz="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2" name="도형 109">
            <a:extLst>
              <a:ext uri="{FF2B5EF4-FFF2-40B4-BE49-F238E27FC236}">
                <a16:creationId xmlns:a16="http://schemas.microsoft.com/office/drawing/2014/main" id="{F7A4AB8E-FEA0-12A5-32B5-F20C642B079A}"/>
              </a:ext>
            </a:extLst>
          </p:cNvPr>
          <p:cNvSpPr>
            <a:spLocks/>
          </p:cNvSpPr>
          <p:nvPr/>
        </p:nvSpPr>
        <p:spPr>
          <a:xfrm>
            <a:off x="3234055" y="4807585"/>
            <a:ext cx="384175" cy="3841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4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58" name="텍스트 상자 5"/>
          <p:cNvSpPr txBox="1">
            <a:spLocks/>
          </p:cNvSpPr>
          <p:nvPr/>
        </p:nvSpPr>
        <p:spPr>
          <a:xfrm rot="0">
            <a:off x="2268855" y="1689100"/>
            <a:ext cx="4768215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지역별 통계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기대수명 예측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정책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당신의 만족도는?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커뮤니티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  로그인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213007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4-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</a:t>
                      </a:r>
                      <a:r>
                        <a:rPr 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커뮤니티 글쓰기 화면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Rect 0"/>
          <p:cNvSpPr>
            <a:spLocks/>
          </p:cNvSpPr>
          <p:nvPr/>
        </p:nvSpPr>
        <p:spPr>
          <a:xfrm>
            <a:off x="742950" y="1494790"/>
            <a:ext cx="6323330" cy="4845685"/>
          </a:xfrm>
          <a:prstGeom prst="rect">
            <a:avLst/>
          </a:prstGeom>
          <a:noFill/>
          <a:ln w="0" cap="flat" cmpd="sng">
            <a:solidFill>
              <a:srgbClr val="1C366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pic>
        <p:nvPicPr>
          <p:cNvPr id="56" name="그림 164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61" r="1890"/>
          <a:stretch/>
        </p:blipFill>
        <p:spPr>
          <a:xfrm>
            <a:off x="835025" y="2171065"/>
            <a:ext cx="6128385" cy="3152140"/>
          </a:xfrm>
          <a:prstGeom prst="rect">
            <a:avLst/>
          </a:prstGeom>
          <a:noFill/>
        </p:spPr>
      </p:pic>
      <p:graphicFrame>
        <p:nvGraphicFramePr>
          <p:cNvPr id="57" name="표 119"/>
          <p:cNvGraphicFramePr>
            <a:graphicFrameLocks noGrp="1"/>
          </p:cNvGraphicFramePr>
          <p:nvPr/>
        </p:nvGraphicFramePr>
        <p:xfrm>
          <a:off x="7683500" y="1494790"/>
          <a:ext cx="3891280" cy="4436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/>
                <a:gridCol w="2849880"/>
              </a:tblGrid>
              <a:tr h="53721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kern="1200" i="0" b="1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sz="1800" kern="1200" i="0" b="1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커뮤니티 글 </a:t>
                      </a:r>
                      <a:r>
                        <a:rPr lang="ko-KR" sz="1800" kern="1200" i="0" b="1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쓰기</a:t>
                      </a:r>
                      <a:r>
                        <a:rPr lang="ko-KR" sz="1800" kern="1200" i="0" b="1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 페이지</a:t>
                      </a:r>
                      <a:endParaRPr lang="ko-KR" altLang="en-US" sz="1800" kern="1200" i="0" b="1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</a:tr>
              <a:tr h="510540">
                <a:tc gridSpan="2"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0612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글쓰기 화면 제목, 작성자, 비밀번호, 글 내용 구현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본문 내용 작성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3</a:t>
                      </a:r>
                      <a:endParaRPr lang="ko-KR" altLang="en-US" sz="1800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1" latinLnBrk="0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등록 버튼 클릭 시 글 등록 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4</a:t>
                      </a:r>
                      <a:endParaRPr lang="ko-KR" altLang="en-US" sz="1800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1" latinLnBrk="0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취소 버튼 클릭 시 메인 글 목록 화면으로 이동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5</a:t>
                      </a:r>
                      <a:endParaRPr lang="ko-KR" altLang="en-US" sz="1800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664845" y="1877695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1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984250" y="3521075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3081020" y="4644390"/>
            <a:ext cx="384175" cy="3841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3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1636395"/>
            <a:ext cx="1119505" cy="321945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742950" y="5539740"/>
            <a:ext cx="6315710" cy="819150"/>
            <a:chOff x="742950" y="5539740"/>
            <a:chExt cx="6315710" cy="819150"/>
          </a:xfrm>
        </p:grpSpPr>
        <p:sp>
          <p:nvSpPr>
            <p:cNvPr id="22" name="도형 120"/>
            <p:cNvSpPr>
              <a:spLocks/>
            </p:cNvSpPr>
            <p:nvPr/>
          </p:nvSpPr>
          <p:spPr>
            <a:xfrm>
              <a:off x="742950" y="5539740"/>
              <a:ext cx="6315710" cy="799465"/>
            </a:xfrm>
            <a:prstGeom prst="rect">
              <a:avLst/>
            </a:prstGeom>
            <a:solidFill>
              <a:srgbClr val="1C36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텍스트 상자 122"/>
            <p:cNvSpPr txBox="1">
              <a:spLocks/>
            </p:cNvSpPr>
            <p:nvPr/>
          </p:nvSpPr>
          <p:spPr>
            <a:xfrm>
              <a:off x="1355725" y="5539740"/>
              <a:ext cx="1067435" cy="2781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200" b="1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Our</a:t>
              </a:r>
              <a:r>
                <a:rPr lang="ko-KR" sz="1200" b="1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Office</a:t>
              </a:r>
              <a:endParaRPr lang="ko-KR" altLang="en-US" sz="12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4" name="텍스트 상자 123"/>
            <p:cNvSpPr txBox="1">
              <a:spLocks/>
            </p:cNvSpPr>
            <p:nvPr/>
          </p:nvSpPr>
          <p:spPr>
            <a:xfrm>
              <a:off x="4324350" y="5575300"/>
              <a:ext cx="1520190" cy="2781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200" b="1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Working</a:t>
              </a:r>
              <a:r>
                <a:rPr lang="ko-KR" sz="1200" b="1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sz="1200" b="1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Hours</a:t>
              </a:r>
              <a:endParaRPr lang="ko-KR" altLang="en-US" sz="12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5" name="텍스트 상자 124"/>
            <p:cNvSpPr txBox="1">
              <a:spLocks/>
            </p:cNvSpPr>
            <p:nvPr/>
          </p:nvSpPr>
          <p:spPr>
            <a:xfrm>
              <a:off x="1318895" y="5772785"/>
              <a:ext cx="2334260" cy="50927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/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서울시</a:t>
              </a:r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서대문구</a:t>
              </a:r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이대역</a:t>
              </a:r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바로앞</a:t>
              </a:r>
              <a:endParaRPr lang="ko-KR" altLang="en-US" sz="9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+012 3456 7890</a:t>
              </a:r>
              <a:endParaRPr lang="ko-KR" altLang="en-US" sz="9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dbwjdals62@gmail.com</a:t>
              </a:r>
              <a:endPara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26" name="텍스트 상자 125"/>
            <p:cNvSpPr txBox="1">
              <a:spLocks/>
            </p:cNvSpPr>
            <p:nvPr/>
          </p:nvSpPr>
          <p:spPr>
            <a:xfrm>
              <a:off x="4324350" y="5772785"/>
              <a:ext cx="1772285" cy="5861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/>
              <a:r>
                <a:rPr sz="8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Monday - Friday</a:t>
              </a:r>
              <a:endParaRPr lang="ko-KR" altLang="en-US" sz="8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800" b="1" i="0" dirty="0">
                  <a:solidFill>
                    <a:srgbClr val="F7F7F7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09:00 am - 06:00 pm</a:t>
              </a:r>
              <a:endParaRPr lang="ko-KR" altLang="en-US" sz="800" b="1" i="0" dirty="0">
                <a:solidFill>
                  <a:srgbClr val="F7F7F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8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Saturday/Sunday</a:t>
              </a:r>
              <a:endParaRPr lang="ko-KR" altLang="en-US" sz="8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800" b="1" i="0" dirty="0">
                  <a:solidFill>
                    <a:srgbClr val="F7F7F7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Closed</a:t>
              </a:r>
              <a:endParaRPr lang="ko-KR" altLang="en-US" sz="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27" name="텍스트 상자 84"/>
          <p:cNvSpPr txBox="1">
            <a:spLocks/>
          </p:cNvSpPr>
          <p:nvPr/>
        </p:nvSpPr>
        <p:spPr>
          <a:xfrm rot="0">
            <a:off x="2268855" y="1689100"/>
            <a:ext cx="4768215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지역별 통계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기대수명 예측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정책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당신의 만족도는?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커뮤니티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  로그인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EA776A06-C4A6-AC0C-1750-01AD0B574AF1}"/>
              </a:ext>
            </a:extLst>
          </p:cNvPr>
          <p:cNvSpPr>
            <a:spLocks/>
          </p:cNvSpPr>
          <p:nvPr/>
        </p:nvSpPr>
        <p:spPr>
          <a:xfrm>
            <a:off x="3773805" y="4645025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4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938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>
            <a:spLocks/>
          </p:cNvSpPr>
          <p:nvPr/>
        </p:nvSpPr>
        <p:spPr>
          <a:xfrm>
            <a:off x="742950" y="1466850"/>
            <a:ext cx="6335395" cy="7061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31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766417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4-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3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</a:t>
                      </a:r>
                      <a:r>
                        <a:rPr 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커뮤니티 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목록 </a:t>
                      </a:r>
                      <a:r>
                        <a:rPr 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클릭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 </a:t>
                      </a:r>
                      <a:r>
                        <a:rPr 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시 화면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Rect 0"/>
          <p:cNvSpPr>
            <a:spLocks/>
          </p:cNvSpPr>
          <p:nvPr/>
        </p:nvSpPr>
        <p:spPr>
          <a:xfrm>
            <a:off x="742950" y="1494790"/>
            <a:ext cx="6323965" cy="4436110"/>
          </a:xfrm>
          <a:prstGeom prst="rect">
            <a:avLst/>
          </a:prstGeom>
          <a:noFill/>
          <a:ln w="0" cap="flat" cmpd="sng">
            <a:solidFill>
              <a:srgbClr val="1C366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graphicFrame>
        <p:nvGraphicFramePr>
          <p:cNvPr id="5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393008"/>
              </p:ext>
            </p:extLst>
          </p:nvPr>
        </p:nvGraphicFramePr>
        <p:xfrm>
          <a:off x="7683500" y="1494790"/>
          <a:ext cx="3891280" cy="4436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커뮤니티 글 페이지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글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글 번호, 작성자, 작성일, 조회수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3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본문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4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목록 버튼 클릭 시 게시물 목록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5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수정 버튼 클릭 시 글 수정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8" name="그림 126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 r="2597"/>
          <a:stretch/>
        </p:blipFill>
        <p:spPr>
          <a:xfrm>
            <a:off x="804545" y="2264410"/>
            <a:ext cx="6228080" cy="2380615"/>
          </a:xfrm>
          <a:prstGeom prst="rect">
            <a:avLst/>
          </a:prstGeom>
        </p:spPr>
      </p:pic>
      <p:sp>
        <p:nvSpPr>
          <p:cNvPr id="9" name="Rect 0"/>
          <p:cNvSpPr>
            <a:spLocks/>
          </p:cNvSpPr>
          <p:nvPr/>
        </p:nvSpPr>
        <p:spPr>
          <a:xfrm>
            <a:off x="3444240" y="3945255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4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325120" y="3071495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2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325120" y="3590925"/>
            <a:ext cx="384175" cy="3841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3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59" name="도형 127"/>
          <p:cNvSpPr>
            <a:spLocks/>
          </p:cNvSpPr>
          <p:nvPr/>
        </p:nvSpPr>
        <p:spPr>
          <a:xfrm>
            <a:off x="325120" y="2647950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1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60" name="도형 128"/>
          <p:cNvSpPr>
            <a:spLocks/>
          </p:cNvSpPr>
          <p:nvPr/>
        </p:nvSpPr>
        <p:spPr>
          <a:xfrm>
            <a:off x="4013835" y="3945255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5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1636395"/>
            <a:ext cx="1119505" cy="321945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742950" y="5139690"/>
            <a:ext cx="6315710" cy="819150"/>
            <a:chOff x="742950" y="5139690"/>
            <a:chExt cx="6315710" cy="819150"/>
          </a:xfrm>
        </p:grpSpPr>
        <p:sp>
          <p:nvSpPr>
            <p:cNvPr id="24" name="도형 120"/>
            <p:cNvSpPr>
              <a:spLocks/>
            </p:cNvSpPr>
            <p:nvPr/>
          </p:nvSpPr>
          <p:spPr>
            <a:xfrm>
              <a:off x="742950" y="5139690"/>
              <a:ext cx="6315710" cy="799465"/>
            </a:xfrm>
            <a:prstGeom prst="rect">
              <a:avLst/>
            </a:prstGeom>
            <a:solidFill>
              <a:srgbClr val="1C36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텍스트 상자 122"/>
            <p:cNvSpPr txBox="1">
              <a:spLocks/>
            </p:cNvSpPr>
            <p:nvPr/>
          </p:nvSpPr>
          <p:spPr>
            <a:xfrm>
              <a:off x="1355725" y="5139690"/>
              <a:ext cx="1067435" cy="2781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200" b="1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Our</a:t>
              </a:r>
              <a:r>
                <a:rPr lang="ko-KR" sz="1200" b="1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Office</a:t>
              </a:r>
              <a:endParaRPr lang="ko-KR" altLang="en-US" sz="12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6" name="텍스트 상자 123"/>
            <p:cNvSpPr txBox="1">
              <a:spLocks/>
            </p:cNvSpPr>
            <p:nvPr/>
          </p:nvSpPr>
          <p:spPr>
            <a:xfrm>
              <a:off x="4324350" y="5175250"/>
              <a:ext cx="1520190" cy="2781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200" b="1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Working</a:t>
              </a:r>
              <a:r>
                <a:rPr lang="ko-KR" sz="1200" b="1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sz="1200" b="1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Hours</a:t>
              </a:r>
              <a:endParaRPr lang="ko-KR" altLang="en-US" sz="12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7" name="텍스트 상자 124"/>
            <p:cNvSpPr txBox="1">
              <a:spLocks/>
            </p:cNvSpPr>
            <p:nvPr/>
          </p:nvSpPr>
          <p:spPr>
            <a:xfrm>
              <a:off x="1318895" y="5372735"/>
              <a:ext cx="2334260" cy="50927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/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서울시</a:t>
              </a:r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서대문구</a:t>
              </a:r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이대역</a:t>
              </a:r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바로앞</a:t>
              </a:r>
              <a:endParaRPr lang="ko-KR" altLang="en-US" sz="9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+012 3456 7890</a:t>
              </a:r>
              <a:endParaRPr lang="ko-KR" altLang="en-US" sz="9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dbwjdals62@gmail.com</a:t>
              </a:r>
              <a:endPara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28" name="텍스트 상자 125"/>
            <p:cNvSpPr txBox="1">
              <a:spLocks/>
            </p:cNvSpPr>
            <p:nvPr/>
          </p:nvSpPr>
          <p:spPr>
            <a:xfrm>
              <a:off x="4324350" y="5372735"/>
              <a:ext cx="1772285" cy="5861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/>
              <a:r>
                <a:rPr sz="8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Monday - Friday</a:t>
              </a:r>
              <a:endParaRPr lang="ko-KR" altLang="en-US" sz="8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800" b="1" i="0" dirty="0">
                  <a:solidFill>
                    <a:srgbClr val="F7F7F7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09:00 am - 06:00 pm</a:t>
              </a:r>
              <a:endParaRPr lang="ko-KR" altLang="en-US" sz="800" b="1" i="0" dirty="0">
                <a:solidFill>
                  <a:srgbClr val="F7F7F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8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Saturday/Sunday</a:t>
              </a:r>
              <a:endParaRPr lang="ko-KR" altLang="en-US" sz="8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800" b="1" i="0" dirty="0">
                  <a:solidFill>
                    <a:srgbClr val="F7F7F7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Closed</a:t>
              </a:r>
              <a:endParaRPr lang="ko-KR" altLang="en-US" sz="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61" name="텍스트 상자 6"/>
          <p:cNvSpPr txBox="1">
            <a:spLocks/>
          </p:cNvSpPr>
          <p:nvPr/>
        </p:nvSpPr>
        <p:spPr>
          <a:xfrm rot="0">
            <a:off x="2268855" y="1689100"/>
            <a:ext cx="4768215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지역별 통계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기대수명 예측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정책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당신의 만족도는?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커뮤니티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  로그인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160467"/>
              </p:ext>
            </p:extLst>
          </p:nvPr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4-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4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</a:t>
                      </a:r>
                      <a:r>
                        <a:rPr 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커뮤니티 글</a:t>
                      </a:r>
                      <a:r>
                        <a:rPr lang="en-US" alt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수정</a:t>
                      </a:r>
                      <a:r>
                        <a:rPr lang="ko-KR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 화면</a:t>
                      </a: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7" name="표 119"/>
          <p:cNvGraphicFramePr>
            <a:graphicFrameLocks noGrp="1"/>
          </p:cNvGraphicFramePr>
          <p:nvPr/>
        </p:nvGraphicFramePr>
        <p:xfrm>
          <a:off x="7683500" y="1494790"/>
          <a:ext cx="3891280" cy="5106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/>
                <a:gridCol w="2849880"/>
              </a:tblGrid>
              <a:tr h="53721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kern="1200" i="0" b="1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sz="1800" kern="1200" i="0" b="1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커뮤니티 글</a:t>
                      </a:r>
                      <a:r>
                        <a:rPr lang="ko-KR" sz="1800" kern="1200" i="0" b="1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 </a:t>
                      </a:r>
                      <a:r>
                        <a:rPr lang="ko-KR" sz="1800" kern="1200" i="0" b="1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수정</a:t>
                      </a:r>
                      <a:r>
                        <a:rPr lang="ko-KR" sz="1800" kern="1200" i="0" b="1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 페이지</a:t>
                      </a:r>
                      <a:endParaRPr lang="ko-KR" altLang="en-US" sz="1800" kern="1200" i="0" b="1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</a:tr>
              <a:tr h="510540">
                <a:tc gridSpan="2"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0612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제목</a:t>
                      </a:r>
                      <a:r>
                        <a:rPr lang="en-US" altLang="ko-KR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 </a:t>
                      </a: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수정 가능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작성자</a:t>
                      </a:r>
                      <a:r>
                        <a:rPr lang="en-US" altLang="ko-KR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, </a:t>
                      </a: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비밀번호 입력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3</a:t>
                      </a:r>
                      <a:endParaRPr lang="ko-KR" altLang="en-US" sz="1800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1" latinLnBrk="0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본문 수정 가능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4</a:t>
                      </a:r>
                      <a:endParaRPr lang="ko-KR" altLang="en-US" sz="1800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1" latinLnBrk="0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수정 버튼 클릭 시 글 수정 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5</a:t>
                      </a:r>
                      <a:endParaRPr lang="ko-KR" altLang="en-US" sz="1800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1" latinLnBrk="0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취소 버튼 클릭 시 글 화면으로 이동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sz="1800" kern="1200" i="0" b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6</a:t>
                      </a:r>
                      <a:endParaRPr lang="ko-KR" altLang="en-US" sz="1800" kern="1200" i="0" b="1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marL="91440" marR="91440" marT="45720" marB="45720"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1" latinLnBrk="0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삭제 버튼 클릭 시 글 삭제</a:t>
                      </a:r>
                      <a:endParaRPr lang="ko-KR" altLang="en-US" sz="18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1636395"/>
            <a:ext cx="1119505" cy="321945"/>
          </a:xfrm>
          <a:prstGeom prst="rect">
            <a:avLst/>
          </a:prstGeom>
        </p:spPr>
      </p:pic>
      <p:sp>
        <p:nvSpPr>
          <p:cNvPr id="27" name="텍스트 상자 84"/>
          <p:cNvSpPr txBox="1">
            <a:spLocks/>
          </p:cNvSpPr>
          <p:nvPr/>
        </p:nvSpPr>
        <p:spPr>
          <a:xfrm>
            <a:off x="2268855" y="1689100"/>
            <a:ext cx="4794250" cy="27813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r" hangingPunct="1"/>
            <a:r>
              <a:rPr lang="ko-KR" sz="12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지역별 통계 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2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기대수명 예측  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2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정책  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2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당신의 만족도는?  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2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커뮤니티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2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로그인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A88F2C-5D9D-D6DA-189E-584ECE50A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2202180"/>
            <a:ext cx="6320155" cy="3140710"/>
          </a:xfrm>
          <a:prstGeom prst="rect">
            <a:avLst/>
          </a:prstGeom>
        </p:spPr>
      </p:pic>
      <p:sp>
        <p:nvSpPr>
          <p:cNvPr id="36" name="Rect 0"/>
          <p:cNvSpPr>
            <a:spLocks/>
          </p:cNvSpPr>
          <p:nvPr/>
        </p:nvSpPr>
        <p:spPr>
          <a:xfrm>
            <a:off x="702945" y="3672840"/>
            <a:ext cx="384175" cy="3841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3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601980" y="3045460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1104900" y="2494915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1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58" name="도형 7"/>
          <p:cNvSpPr>
            <a:spLocks/>
          </p:cNvSpPr>
          <p:nvPr/>
        </p:nvSpPr>
        <p:spPr>
          <a:xfrm rot="0">
            <a:off x="742950" y="1494790"/>
            <a:ext cx="6324600" cy="4436745"/>
          </a:xfrm>
          <a:prstGeom prst="rect"/>
          <a:noFill/>
          <a:ln w="0" cap="flat" cmpd="sng">
            <a:solidFill>
              <a:srgbClr val="1C366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42950" y="5539740"/>
            <a:ext cx="6315710" cy="819150"/>
            <a:chOff x="742950" y="5539740"/>
            <a:chExt cx="6315710" cy="819150"/>
          </a:xfrm>
        </p:grpSpPr>
        <p:sp>
          <p:nvSpPr>
            <p:cNvPr id="22" name="도형 120"/>
            <p:cNvSpPr>
              <a:spLocks/>
            </p:cNvSpPr>
            <p:nvPr/>
          </p:nvSpPr>
          <p:spPr>
            <a:xfrm rot="0">
              <a:off x="742950" y="5539740"/>
              <a:ext cx="6316345" cy="800100"/>
            </a:xfrm>
            <a:prstGeom prst="rect"/>
            <a:solidFill>
              <a:srgbClr val="1C36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텍스트 상자 122"/>
            <p:cNvSpPr txBox="1">
              <a:spLocks/>
            </p:cNvSpPr>
            <p:nvPr/>
          </p:nvSpPr>
          <p:spPr>
            <a:xfrm rot="0">
              <a:off x="1355725" y="5539740"/>
              <a:ext cx="106807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200" b="1">
                  <a:solidFill>
                    <a:schemeClr val="bg1"/>
                  </a:solidFill>
                  <a:latin typeface="Pretendard SemiBold" charset="0"/>
                  <a:ea typeface="Pretendard SemiBold" charset="0"/>
                  <a:cs typeface="Pretendard SemiBold" charset="0"/>
                </a:rPr>
                <a:t>Our Office</a:t>
              </a:r>
              <a:endParaRPr lang="ko-KR" altLang="en-US" sz="1200" b="1">
                <a:solidFill>
                  <a:schemeClr val="bg1"/>
                </a:solidFill>
                <a:latin typeface="Pretendard SemiBold" charset="0"/>
                <a:ea typeface="Pretendard SemiBold" charset="0"/>
                <a:cs typeface="Pretendard SemiBold" charset="0"/>
              </a:endParaRPr>
            </a:p>
          </p:txBody>
        </p:sp>
        <p:sp>
          <p:nvSpPr>
            <p:cNvPr id="24" name="텍스트 상자 123"/>
            <p:cNvSpPr txBox="1">
              <a:spLocks/>
            </p:cNvSpPr>
            <p:nvPr/>
          </p:nvSpPr>
          <p:spPr>
            <a:xfrm rot="0">
              <a:off x="4324350" y="5575300"/>
              <a:ext cx="1520825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200" b="1">
                  <a:solidFill>
                    <a:schemeClr val="bg1"/>
                  </a:solidFill>
                  <a:latin typeface="Pretendard SemiBold" charset="0"/>
                  <a:ea typeface="Pretendard SemiBold" charset="0"/>
                  <a:cs typeface="Pretendard SemiBold" charset="0"/>
                </a:rPr>
                <a:t>Working Hours</a:t>
              </a:r>
              <a:endParaRPr lang="ko-KR" altLang="en-US" sz="1200" b="1">
                <a:solidFill>
                  <a:schemeClr val="bg1"/>
                </a:solidFill>
                <a:latin typeface="Pretendard SemiBold" charset="0"/>
                <a:ea typeface="Pretendard SemiBold" charset="0"/>
                <a:cs typeface="Pretendard SemiBold" charset="0"/>
              </a:endParaRPr>
            </a:p>
          </p:txBody>
        </p:sp>
        <p:sp>
          <p:nvSpPr>
            <p:cNvPr id="25" name="텍스트 상자 124"/>
            <p:cNvSpPr txBox="1">
              <a:spLocks/>
            </p:cNvSpPr>
            <p:nvPr/>
          </p:nvSpPr>
          <p:spPr>
            <a:xfrm rot="0">
              <a:off x="1318895" y="5772785"/>
              <a:ext cx="2334895" cy="5099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>
                <a:buFontTx/>
                <a:buNone/>
              </a:pPr>
              <a:r>
                <a:rPr sz="900" i="0" b="0">
                  <a:solidFill>
                    <a:srgbClr val="FFFFFF"/>
                  </a:solidFill>
                  <a:latin typeface="Pretendard Light" charset="0"/>
                  <a:ea typeface="Pretendard Light" charset="0"/>
                  <a:cs typeface="Pretendard Light" charset="0"/>
                </a:rPr>
                <a:t>서울시 서대문구 이대역 바로앞</a:t>
              </a:r>
              <a:endParaRPr lang="ko-KR" altLang="en-US" sz="900" i="0" b="0">
                <a:solidFill>
                  <a:srgbClr val="FFFFFF"/>
                </a:solidFill>
                <a:latin typeface="Pretendard Light" charset="0"/>
                <a:ea typeface="Pretendard Light" charset="0"/>
                <a:cs typeface="Pretendard Light" charset="0"/>
              </a:endParaRPr>
            </a:p>
            <a:p>
              <a:pPr marL="0" indent="0" algn="l" latinLnBrk="0">
                <a:buFontTx/>
                <a:buNone/>
              </a:pPr>
              <a:r>
                <a:rPr sz="900" i="0" b="0">
                  <a:solidFill>
                    <a:srgbClr val="FFFFFF"/>
                  </a:solidFill>
                  <a:latin typeface="Pretendard Light" charset="0"/>
                  <a:ea typeface="Pretendard Light" charset="0"/>
                  <a:cs typeface="Pretendard Light" charset="0"/>
                </a:rPr>
                <a:t>+012 3456 7890</a:t>
              </a:r>
              <a:endParaRPr lang="ko-KR" altLang="en-US" sz="900" i="0" b="0">
                <a:solidFill>
                  <a:srgbClr val="FFFFFF"/>
                </a:solidFill>
                <a:latin typeface="Pretendard Light" charset="0"/>
                <a:ea typeface="Pretendard Light" charset="0"/>
                <a:cs typeface="Pretendard Light" charset="0"/>
              </a:endParaRPr>
            </a:p>
            <a:p>
              <a:pPr marL="0" indent="0" algn="l" latinLnBrk="0">
                <a:buFontTx/>
                <a:buNone/>
              </a:pPr>
              <a:r>
                <a:rPr sz="900" i="0" b="0">
                  <a:solidFill>
                    <a:srgbClr val="FFFFFF"/>
                  </a:solidFill>
                  <a:latin typeface="Pretendard Light" charset="0"/>
                  <a:ea typeface="Pretendard Light" charset="0"/>
                  <a:cs typeface="Pretendard Light" charset="0"/>
                </a:rPr>
                <a:t>dbwjdals62@gmail.com</a:t>
              </a:r>
              <a:endParaRPr lang="ko-KR" altLang="en-US" sz="900" i="0" b="0">
                <a:solidFill>
                  <a:srgbClr val="FFFFFF"/>
                </a:solidFill>
                <a:latin typeface="Pretendard Light" charset="0"/>
                <a:ea typeface="Pretendard Light" charset="0"/>
                <a:cs typeface="Pretendard Light" charset="0"/>
              </a:endParaRPr>
            </a:p>
          </p:txBody>
        </p:sp>
        <p:sp>
          <p:nvSpPr>
            <p:cNvPr id="26" name="텍스트 상자 125"/>
            <p:cNvSpPr txBox="1">
              <a:spLocks/>
            </p:cNvSpPr>
            <p:nvPr/>
          </p:nvSpPr>
          <p:spPr>
            <a:xfrm rot="0">
              <a:off x="4324350" y="5772785"/>
              <a:ext cx="1772920" cy="5867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>
                <a:buFontTx/>
                <a:buNone/>
              </a:pPr>
              <a:r>
                <a:rPr sz="800" i="0" b="0">
                  <a:solidFill>
                    <a:srgbClr val="FFFFFF"/>
                  </a:solidFill>
                  <a:latin typeface="Pretendard Light" charset="0"/>
                  <a:ea typeface="Pretendard Light" charset="0"/>
                  <a:cs typeface="Pretendard Light" charset="0"/>
                </a:rPr>
                <a:t>Monday - Friday</a:t>
              </a:r>
              <a:endParaRPr lang="ko-KR" altLang="en-US" sz="800" i="0" b="0">
                <a:solidFill>
                  <a:srgbClr val="FFFFFF"/>
                </a:solidFill>
                <a:latin typeface="Pretendard Light" charset="0"/>
                <a:ea typeface="Pretendard Light" charset="0"/>
                <a:cs typeface="Pretendard Light" charset="0"/>
              </a:endParaRPr>
            </a:p>
            <a:p>
              <a:pPr marL="0" indent="0" algn="l" latinLnBrk="0">
                <a:buFontTx/>
                <a:buNone/>
              </a:pPr>
              <a:r>
                <a:rPr sz="800" i="0" b="1">
                  <a:solidFill>
                    <a:srgbClr val="F7F7F7"/>
                  </a:solidFill>
                  <a:latin typeface="Pretendard Light" charset="0"/>
                  <a:ea typeface="Pretendard Light" charset="0"/>
                  <a:cs typeface="Pretendard Light" charset="0"/>
                </a:rPr>
                <a:t>09:00 am - 06:00 pm</a:t>
              </a:r>
              <a:endParaRPr lang="ko-KR" altLang="en-US" sz="800" i="0" b="1">
                <a:solidFill>
                  <a:srgbClr val="F7F7F7"/>
                </a:solidFill>
                <a:latin typeface="Pretendard Light" charset="0"/>
                <a:ea typeface="Pretendard Light" charset="0"/>
                <a:cs typeface="Pretendard Light" charset="0"/>
              </a:endParaRPr>
            </a:p>
            <a:p>
              <a:pPr marL="0" indent="0" algn="l" latinLnBrk="0">
                <a:buFontTx/>
                <a:buNone/>
              </a:pPr>
              <a:r>
                <a:rPr sz="800" i="0" b="0">
                  <a:solidFill>
                    <a:srgbClr val="FFFFFF"/>
                  </a:solidFill>
                  <a:latin typeface="Pretendard Light" charset="0"/>
                  <a:ea typeface="Pretendard Light" charset="0"/>
                  <a:cs typeface="Pretendard Light" charset="0"/>
                </a:rPr>
                <a:t>Saturday/Sunday</a:t>
              </a:r>
              <a:endParaRPr lang="ko-KR" altLang="en-US" sz="800" i="0" b="0">
                <a:solidFill>
                  <a:srgbClr val="FFFFFF"/>
                </a:solidFill>
                <a:latin typeface="Pretendard Light" charset="0"/>
                <a:ea typeface="Pretendard Light" charset="0"/>
                <a:cs typeface="Pretendard Light" charset="0"/>
              </a:endParaRPr>
            </a:p>
            <a:p>
              <a:pPr marL="0" indent="0" algn="l" latinLnBrk="0">
                <a:buFontTx/>
                <a:buNone/>
              </a:pPr>
              <a:r>
                <a:rPr sz="800" i="0" b="1">
                  <a:solidFill>
                    <a:srgbClr val="F7F7F7"/>
                  </a:solidFill>
                  <a:latin typeface="Pretendard Light" charset="0"/>
                  <a:ea typeface="Pretendard Light" charset="0"/>
                  <a:cs typeface="Pretendard Light" charset="0"/>
                </a:rPr>
                <a:t>Closed</a:t>
              </a:r>
              <a:endParaRPr lang="ko-KR" altLang="en-US" sz="800" i="0" b="1">
                <a:solidFill>
                  <a:srgbClr val="F7F7F7"/>
                </a:solidFill>
                <a:latin typeface="Pretendard Light" charset="0"/>
                <a:ea typeface="Pretendard Light" charset="0"/>
                <a:cs typeface="Pretendard Light" charset="0"/>
              </a:endParaRPr>
            </a:p>
          </p:txBody>
        </p:sp>
      </p:grpSp>
      <p:sp>
        <p:nvSpPr>
          <p:cNvPr id="59" name="도형 8"/>
          <p:cNvSpPr>
            <a:spLocks/>
          </p:cNvSpPr>
          <p:nvPr/>
        </p:nvSpPr>
        <p:spPr>
          <a:xfrm rot="0">
            <a:off x="3089275" y="5219065"/>
            <a:ext cx="384810" cy="384810"/>
          </a:xfrm>
          <a:prstGeom prst="ellipse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4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60" name="도형 9"/>
          <p:cNvSpPr>
            <a:spLocks/>
          </p:cNvSpPr>
          <p:nvPr/>
        </p:nvSpPr>
        <p:spPr>
          <a:xfrm rot="0">
            <a:off x="3641090" y="4536440"/>
            <a:ext cx="384810" cy="384810"/>
          </a:xfrm>
          <a:prstGeom prst="ellipse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5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61" name="도형 10"/>
          <p:cNvSpPr>
            <a:spLocks/>
          </p:cNvSpPr>
          <p:nvPr/>
        </p:nvSpPr>
        <p:spPr>
          <a:xfrm rot="0">
            <a:off x="4175760" y="5191125"/>
            <a:ext cx="384810" cy="384810"/>
          </a:xfrm>
          <a:prstGeom prst="ellipse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6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rgbClr val="4A96D1"/>
              </a:solidFill>
              <a:latin typeface="Pretendard Light" charset="0"/>
              <a:ea typeface="Pretendard Light" charset="0"/>
              <a:cs typeface="Pretendard Light" charset="0"/>
            </a:endParaRPr>
          </a:p>
        </p:txBody>
      </p:sp>
      <p:graphicFrame>
        <p:nvGraphicFramePr>
          <p:cNvPr id="5" name="표 6"/>
          <p:cNvGraphicFramePr>
            <a:graphicFrameLocks noGrp="1"/>
          </p:cNvGraphicFramePr>
          <p:nvPr/>
        </p:nvGraphicFramePr>
        <p:xfrm>
          <a:off x="984250" y="1438275"/>
          <a:ext cx="10223500" cy="4511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650"/>
                <a:gridCol w="1828800"/>
                <a:gridCol w="4483100"/>
                <a:gridCol w="2520950"/>
              </a:tblGrid>
              <a:tr h="602615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2500" kern="1200" i="0" b="0">
                          <a:solidFill>
                            <a:srgbClr val="1C3664"/>
                          </a:solidFill>
                          <a:latin typeface="Pretendard ExtraBold" charset="0"/>
                          <a:ea typeface="Pretendard ExtraBold" charset="0"/>
                          <a:cs typeface="Pretendard ExtraBold" charset="0"/>
                        </a:rPr>
                        <a:t>버전</a:t>
                      </a:r>
                      <a:endParaRPr lang="ko-KR" altLang="en-US" sz="2500" kern="1200" i="0" b="0">
                        <a:solidFill>
                          <a:srgbClr val="1C3664"/>
                        </a:solidFill>
                        <a:latin typeface="Pretendard ExtraBold" charset="0"/>
                        <a:ea typeface="Pretendard ExtraBold" charset="0"/>
                        <a:cs typeface="Pretendard ExtraBold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2500" kern="1200" i="0" b="0">
                          <a:solidFill>
                            <a:srgbClr val="1C3664"/>
                          </a:solidFill>
                          <a:latin typeface="Pretendard ExtraBold" charset="0"/>
                          <a:ea typeface="Pretendard ExtraBold" charset="0"/>
                          <a:cs typeface="Pretendard ExtraBold" charset="0"/>
                        </a:rPr>
                        <a:t>작성일</a:t>
                      </a:r>
                      <a:endParaRPr lang="ko-KR" altLang="en-US" sz="2500" kern="1200" i="0" b="0">
                        <a:solidFill>
                          <a:srgbClr val="1C3664"/>
                        </a:solidFill>
                        <a:latin typeface="Pretendard ExtraBold" charset="0"/>
                        <a:ea typeface="Pretendard ExtraBold" charset="0"/>
                        <a:cs typeface="Pretendard ExtraBold" charset="0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2500" kern="1200" i="0" b="0">
                          <a:solidFill>
                            <a:srgbClr val="1C3664"/>
                          </a:solidFill>
                          <a:latin typeface="Pretendard ExtraBold" charset="0"/>
                          <a:ea typeface="Pretendard ExtraBold" charset="0"/>
                          <a:cs typeface="Pretendard ExtraBold" charset="0"/>
                        </a:rPr>
                        <a:t>변경 내용</a:t>
                      </a:r>
                      <a:endParaRPr lang="ko-KR" altLang="en-US" sz="2500" kern="1200" i="0" b="0">
                        <a:solidFill>
                          <a:srgbClr val="1C3664"/>
                        </a:solidFill>
                        <a:latin typeface="Pretendard ExtraBold" charset="0"/>
                        <a:ea typeface="Pretendard ExtraBold" charset="0"/>
                        <a:cs typeface="Pretendard ExtraBold" charset="0"/>
                      </a:endParaRPr>
                    </a:p>
                  </a:txBody>
                  <a:tcPr marL="91440" marR="91440" marT="45720" marB="45720"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2500" kern="1200" i="0" b="0">
                          <a:solidFill>
                            <a:srgbClr val="1C3664"/>
                          </a:solidFill>
                          <a:latin typeface="Pretendard ExtraBold" charset="0"/>
                          <a:ea typeface="Pretendard ExtraBold" charset="0"/>
                          <a:cs typeface="Pretendard ExtraBold" charset="0"/>
                        </a:rPr>
                        <a:t>작성자</a:t>
                      </a:r>
                      <a:endParaRPr lang="ko-KR" altLang="en-US" sz="2500" kern="1200" i="0" b="1">
                        <a:solidFill>
                          <a:srgbClr val="1C3664"/>
                        </a:solidFill>
                        <a:latin typeface="Pretendard Black" charset="0"/>
                        <a:ea typeface="Pretendard Black" charset="0"/>
                        <a:cs typeface="Pretendard Black" charset="0"/>
                      </a:endParaRPr>
                    </a:p>
                  </a:txBody>
                  <a:tcPr marL="91440" marR="91440" marT="45720" marB="45720"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FDBF0"/>
                    </a:solidFill>
                  </a:tcPr>
                </a:tc>
              </a:tr>
              <a:tr h="65151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V 0.1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2023.</a:t>
                      </a:r>
                      <a:r>
                        <a:rPr lang="ko-KR" altLang="ko-KR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11</a:t>
                      </a:r>
                      <a:r>
                        <a:rPr lang="en-US" altLang="ko-KR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.</a:t>
                      </a:r>
                      <a:r>
                        <a:rPr lang="ko-KR" altLang="ko-KR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27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메인</a:t>
                      </a:r>
                      <a:r>
                        <a:rPr lang="en-US" altLang="ko-KR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 </a:t>
                      </a: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로그인</a:t>
                      </a:r>
                      <a:r>
                        <a:rPr lang="en-US" altLang="ko-KR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 </a:t>
                      </a: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정책 제공</a:t>
                      </a:r>
                      <a:r>
                        <a:rPr lang="en-US" altLang="ko-KR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(</a:t>
                      </a: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서울</a:t>
                      </a:r>
                      <a:r>
                        <a:rPr lang="en-US" altLang="ko-KR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 </a:t>
                      </a: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전남</a:t>
                      </a:r>
                      <a:r>
                        <a:rPr lang="en-US" altLang="ko-KR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), </a:t>
                      </a: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박초윤</a:t>
                      </a:r>
                      <a:r>
                        <a:rPr lang="en-US" altLang="ko-KR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</a:t>
                      </a: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이연지</a:t>
                      </a:r>
                      <a:r>
                        <a:rPr lang="en-US" altLang="ko-KR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</a:t>
                      </a: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한수지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</a:tr>
              <a:tr h="65151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V 0.2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2023.11.29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화면 구성도, 정책 제공 페이지 상세정보 수정 및 서브 메뉴 변경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박초윤, 이연지, 한수지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</a:tr>
              <a:tr h="65151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V 0.3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2023.12.01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화면 구성도, 메인 메뉴 변경, 메인 페이지 수정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박초윤, 이연지, 한수지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</a:tr>
              <a:tr h="65151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V 0.4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2023.12.13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메인 페이지, 소개 페이지, 커뮤니티 수정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한수지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</a:tr>
              <a:tr h="65151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V 0.5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2023.12.22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메인 페이지 / 정책 페이지 / 만족도 페이지 /정책 페이지 전체 수정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박초윤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</a:tr>
              <a:tr h="651510"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V 0.6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en-US" altLang="ko-KR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2023.12.26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0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만족도 페이지 내용 변경</a:t>
                      </a:r>
                      <a:r>
                        <a:rPr lang="en-US" altLang="ko-KR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 </a:t>
                      </a: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커뮤니티</a:t>
                      </a: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D</a:t>
                      </a: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escri</a:t>
                      </a: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p</a:t>
                      </a: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tion</a:t>
                      </a: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수정</a:t>
                      </a:r>
                      <a:r>
                        <a:rPr lang="en-US" altLang="ko-KR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, </a:t>
                      </a: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게시물 수정 페이지 추가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600" kern="1200" i="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이연지</a:t>
                      </a:r>
                      <a:endParaRPr lang="ko-KR" altLang="en-US" sz="1600" kern="1200" i="0" b="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1440" marR="91440" marT="45720" marB="45720" anchor="ctr"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7" name="Object 15">
            <a:extLst>
              <a:ext uri="{FF2B5EF4-FFF2-40B4-BE49-F238E27FC236}">
                <a16:creationId xmlns:a16="http://schemas.microsoft.com/office/drawing/2014/main" id="{47F695A6-2279-D643-AD7F-3DFD5D7B51FD}"/>
              </a:ext>
            </a:extLst>
          </p:cNvPr>
          <p:cNvSpPr txBox="1"/>
          <p:nvPr/>
        </p:nvSpPr>
        <p:spPr>
          <a:xfrm>
            <a:off x="742950" y="517525"/>
            <a:ext cx="6810375" cy="7994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600" spc="-190">
                <a:solidFill>
                  <a:srgbClr val="1C3664"/>
                </a:solidFill>
                <a:latin typeface="Pretendard Black" charset="0"/>
                <a:ea typeface="Pretendard Black" charset="0"/>
                <a:cs typeface="Pretendard Black" charset="0"/>
              </a:rPr>
              <a:t>History</a:t>
            </a:r>
            <a:endParaRPr lang="ko-KR" altLang="en-US" sz="4600">
              <a:solidFill>
                <a:srgbClr val="1C3664"/>
              </a:solidFill>
              <a:latin typeface="Pretendard Black" charset="0"/>
              <a:ea typeface="Pretendard Black" charset="0"/>
              <a:cs typeface="Pretendard Black" charset="0"/>
            </a:endParaRPr>
          </a:p>
        </p:txBody>
      </p:sp>
      <p:cxnSp>
        <p:nvCxnSpPr>
          <p:cNvPr id="2" name="직선 연결선[R] 13"/>
          <p:cNvCxnSpPr>
            <a:cxnSpLocks/>
          </p:cNvCxnSpPr>
          <p:nvPr/>
        </p:nvCxnSpPr>
        <p:spPr>
          <a:xfrm>
            <a:off x="3121660" y="917575"/>
            <a:ext cx="8462010" cy="635"/>
          </a:xfrm>
          <a:prstGeom prst="line">
            <a:avLst/>
          </a:prstGeom>
          <a:ln w="19050" cap="flat" cmpd="sng">
            <a:solidFill>
              <a:srgbClr val="1C366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805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>
            <a:spLocks/>
          </p:cNvSpPr>
          <p:nvPr/>
        </p:nvSpPr>
        <p:spPr>
          <a:xfrm rot="0">
            <a:off x="0" y="0"/>
            <a:ext cx="12193270" cy="6859270"/>
          </a:xfrm>
          <a:prstGeom prst="rect"/>
          <a:solidFill>
            <a:srgbClr val="CFDB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Pretendard Light" charset="0"/>
              <a:ea typeface="Pretendard Light" charset="0"/>
              <a:cs typeface="Pretendard Light" charset="0"/>
            </a:endParaRPr>
          </a:p>
        </p:txBody>
      </p:sp>
      <p:sp>
        <p:nvSpPr>
          <p:cNvPr id="24" name="직사각형 23"/>
          <p:cNvSpPr>
            <a:spLocks/>
          </p:cNvSpPr>
          <p:nvPr/>
        </p:nvSpPr>
        <p:spPr>
          <a:xfrm rot="0">
            <a:off x="742950" y="1363345"/>
            <a:ext cx="10834370" cy="537591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Pretendard Medium" charset="0"/>
              <a:ea typeface="Pretendard Medium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42950" y="477520"/>
            <a:ext cx="6217285" cy="8458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900" spc="-190">
                <a:solidFill>
                  <a:srgbClr val="1C3664"/>
                </a:solidFill>
                <a:latin typeface="Pretendard Black" charset="0"/>
                <a:ea typeface="Pretendard Black" charset="0"/>
                <a:cs typeface="Pretendard Black" charset="0"/>
              </a:rPr>
              <a:t>화면 구성도</a:t>
            </a:r>
            <a:endParaRPr lang="ko-KR" altLang="en-US" sz="4900">
              <a:solidFill>
                <a:srgbClr val="1C3664"/>
              </a:solidFill>
              <a:latin typeface="Pretendard Black" charset="0"/>
              <a:ea typeface="Pretendard Black" charset="0"/>
              <a:cs typeface="Pretendard Black" charset="0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2A27DF9-28AB-F247-B252-2CCC9A5896DE}"/>
              </a:ext>
            </a:extLst>
          </p:cNvPr>
          <p:cNvCxnSpPr>
            <a:cxnSpLocks/>
          </p:cNvCxnSpPr>
          <p:nvPr/>
        </p:nvCxnSpPr>
        <p:spPr>
          <a:xfrm>
            <a:off x="3764915" y="917575"/>
            <a:ext cx="7809865" cy="0"/>
          </a:xfrm>
          <a:prstGeom prst="line">
            <a:avLst/>
          </a:prstGeom>
          <a:ln w="190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>
            <a:spLocks/>
          </p:cNvSpPr>
          <p:nvPr/>
        </p:nvSpPr>
        <p:spPr>
          <a:xfrm>
            <a:off x="5079365" y="2907665"/>
            <a:ext cx="2160905" cy="720725"/>
          </a:xfrm>
          <a:prstGeom prst="roundRect">
            <a:avLst>
              <a:gd name="adj" fmla="val 50000"/>
            </a:avLst>
          </a:prstGeom>
          <a:solidFill>
            <a:srgbClr val="1C36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bg1"/>
                </a:solidFill>
                <a:latin typeface="Pretendard Medium" charset="0"/>
                <a:ea typeface="Pretendard Medium" charset="0"/>
              </a:rPr>
              <a:t>메인 화면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323465" y="3620770"/>
            <a:ext cx="7672705" cy="1264285"/>
            <a:chOff x="2323465" y="3620770"/>
            <a:chExt cx="7672705" cy="1264285"/>
          </a:xfrm>
        </p:grpSpPr>
        <p:cxnSp>
          <p:nvCxnSpPr>
            <p:cNvPr id="27" name="직선 연결선[R] 10"/>
            <p:cNvCxnSpPr>
              <a:cxnSpLocks/>
            </p:cNvCxnSpPr>
            <p:nvPr/>
          </p:nvCxnSpPr>
          <p:spPr>
            <a:xfrm>
              <a:off x="6186170" y="3620770"/>
              <a:ext cx="0" cy="300355"/>
            </a:xfrm>
            <a:prstGeom prst="line">
              <a:avLst/>
            </a:prstGeom>
            <a:ln w="12700" cap="flat" cmpd="sng">
              <a:solidFill>
                <a:schemeClr val="bg2">
                  <a:lumMod val="5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48"/>
            <p:cNvCxnSpPr>
              <a:cxnSpLocks/>
            </p:cNvCxnSpPr>
            <p:nvPr/>
          </p:nvCxnSpPr>
          <p:spPr>
            <a:xfrm flipH="1">
              <a:off x="2323465" y="3916680"/>
              <a:ext cx="3175" cy="933450"/>
            </a:xfrm>
            <a:prstGeom prst="line">
              <a:avLst/>
            </a:prstGeom>
            <a:ln w="12700" cap="flat" cmpd="sng">
              <a:solidFill>
                <a:schemeClr val="bg2">
                  <a:lumMod val="5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50"/>
            <p:cNvCxnSpPr>
              <a:cxnSpLocks/>
            </p:cNvCxnSpPr>
            <p:nvPr/>
          </p:nvCxnSpPr>
          <p:spPr>
            <a:xfrm flipH="1">
              <a:off x="2324100" y="3921125"/>
              <a:ext cx="7672070" cy="0"/>
            </a:xfrm>
            <a:prstGeom prst="line">
              <a:avLst/>
            </a:prstGeom>
            <a:ln w="12700" cap="flat" cmpd="sng">
              <a:solidFill>
                <a:schemeClr val="bg2">
                  <a:lumMod val="5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51"/>
            <p:cNvCxnSpPr>
              <a:cxnSpLocks/>
            </p:cNvCxnSpPr>
            <p:nvPr/>
          </p:nvCxnSpPr>
          <p:spPr>
            <a:xfrm>
              <a:off x="4242435" y="3920490"/>
              <a:ext cx="0" cy="964565"/>
            </a:xfrm>
            <a:prstGeom prst="line">
              <a:avLst/>
            </a:prstGeom>
            <a:ln w="12700" cap="flat" cmpd="sng">
              <a:solidFill>
                <a:schemeClr val="bg2">
                  <a:lumMod val="5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54"/>
            <p:cNvCxnSpPr>
              <a:cxnSpLocks/>
            </p:cNvCxnSpPr>
            <p:nvPr/>
          </p:nvCxnSpPr>
          <p:spPr>
            <a:xfrm>
              <a:off x="8059420" y="3920490"/>
              <a:ext cx="0" cy="964565"/>
            </a:xfrm>
            <a:prstGeom prst="line">
              <a:avLst/>
            </a:prstGeom>
            <a:ln w="12700" cap="flat" cmpd="sng">
              <a:solidFill>
                <a:schemeClr val="bg2">
                  <a:lumMod val="5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55"/>
            <p:cNvCxnSpPr>
              <a:cxnSpLocks/>
            </p:cNvCxnSpPr>
            <p:nvPr/>
          </p:nvCxnSpPr>
          <p:spPr>
            <a:xfrm>
              <a:off x="9995535" y="3920490"/>
              <a:ext cx="0" cy="964565"/>
            </a:xfrm>
            <a:prstGeom prst="line">
              <a:avLst/>
            </a:prstGeom>
            <a:ln w="12700" cap="flat" cmpd="sng">
              <a:solidFill>
                <a:schemeClr val="bg2">
                  <a:lumMod val="5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51"/>
            <p:cNvCxnSpPr>
              <a:cxnSpLocks/>
            </p:cNvCxnSpPr>
            <p:nvPr/>
          </p:nvCxnSpPr>
          <p:spPr>
            <a:xfrm>
              <a:off x="6181725" y="3920490"/>
              <a:ext cx="0" cy="964565"/>
            </a:xfrm>
            <a:prstGeom prst="line">
              <a:avLst/>
            </a:prstGeom>
            <a:ln w="12700" cap="flat" cmpd="sng">
              <a:solidFill>
                <a:schemeClr val="bg2">
                  <a:lumMod val="5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129"/>
          <p:cNvGrpSpPr>
            <a:grpSpLocks/>
          </p:cNvGrpSpPr>
          <p:nvPr/>
        </p:nvGrpSpPr>
        <p:grpSpPr>
          <a:xfrm>
            <a:off x="1423035" y="4634865"/>
            <a:ext cx="9472930" cy="540385"/>
            <a:chOff x="1423035" y="4634865"/>
            <a:chExt cx="9472930" cy="54038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" name="모서리가 둥근 직사각형 18"/>
            <p:cNvSpPr>
              <a:spLocks/>
            </p:cNvSpPr>
            <p:nvPr/>
          </p:nvSpPr>
          <p:spPr>
            <a:xfrm>
              <a:off x="1423035" y="4634865"/>
              <a:ext cx="1800860" cy="540385"/>
            </a:xfrm>
            <a:prstGeom prst="roundRect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지역별 통계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57" name="도형 20"/>
            <p:cNvSpPr>
              <a:spLocks/>
            </p:cNvSpPr>
            <p:nvPr/>
          </p:nvSpPr>
          <p:spPr>
            <a:xfrm>
              <a:off x="3342005" y="4634865"/>
              <a:ext cx="1800860" cy="540385"/>
            </a:xfrm>
            <a:prstGeom prst="roundRect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기대수명 예측</a:t>
              </a:r>
              <a:endPara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58" name="도형 21"/>
            <p:cNvSpPr>
              <a:spLocks/>
            </p:cNvSpPr>
            <p:nvPr/>
          </p:nvSpPr>
          <p:spPr>
            <a:xfrm>
              <a:off x="5260340" y="4634865"/>
              <a:ext cx="1800860" cy="540385"/>
            </a:xfrm>
            <a:prstGeom prst="roundRect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정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    </a:t>
              </a:r>
              <a:r>
                <a:rPr lang="ko-KR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책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59" name="도형 22"/>
            <p:cNvSpPr>
              <a:spLocks/>
            </p:cNvSpPr>
            <p:nvPr/>
          </p:nvSpPr>
          <p:spPr>
            <a:xfrm>
              <a:off x="7178675" y="4634865"/>
              <a:ext cx="1798955" cy="540385"/>
            </a:xfrm>
            <a:prstGeom prst="roundRect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당신의 만족도는?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60" name="도형 23"/>
            <p:cNvSpPr>
              <a:spLocks/>
            </p:cNvSpPr>
            <p:nvPr/>
          </p:nvSpPr>
          <p:spPr>
            <a:xfrm>
              <a:off x="9095740" y="4634865"/>
              <a:ext cx="1800860" cy="540385"/>
            </a:xfrm>
            <a:prstGeom prst="roundRect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커뮤니티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1417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표 32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1-1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메인 페이지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29"/>
          <p:cNvGraphicFramePr>
            <a:graphicFrameLocks noGrp="1"/>
          </p:cNvGraphicFramePr>
          <p:nvPr/>
        </p:nvGraphicFramePr>
        <p:xfrm>
          <a:off x="7683500" y="1494790"/>
          <a:ext cx="3891280" cy="4436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메인 페이지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해당 페이지 로고 클릭시 메인페이지로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메뉴 클릭시 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3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메인 화면의 이미지 자동으로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4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프로젝트의 간단한 소개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5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서비스 바로 가기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8" name="도형 50"/>
          <p:cNvSpPr>
            <a:spLocks/>
          </p:cNvSpPr>
          <p:nvPr/>
        </p:nvSpPr>
        <p:spPr>
          <a:xfrm>
            <a:off x="742950" y="1494790"/>
            <a:ext cx="6323330" cy="4436110"/>
          </a:xfrm>
          <a:prstGeom prst="rect">
            <a:avLst/>
          </a:prstGeom>
          <a:noFill/>
          <a:ln w="0" cap="flat" cmpd="sng">
            <a:solidFill>
              <a:srgbClr val="1C366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pic>
        <p:nvPicPr>
          <p:cNvPr id="42" name="그림 56" descr="C:/Users/admin/AppData/Roaming/PolarisOffice/ETemp/7520_12047680/fImage104367068041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395" y="2099564"/>
            <a:ext cx="6318885" cy="3159443"/>
          </a:xfrm>
          <a:prstGeom prst="rect">
            <a:avLst/>
          </a:prstGeom>
        </p:spPr>
      </p:pic>
      <p:grpSp>
        <p:nvGrpSpPr>
          <p:cNvPr id="39" name="그룹 51"/>
          <p:cNvGrpSpPr>
            <a:grpSpLocks/>
          </p:cNvGrpSpPr>
          <p:nvPr/>
        </p:nvGrpSpPr>
        <p:grpSpPr>
          <a:xfrm>
            <a:off x="747395" y="5361764"/>
            <a:ext cx="6323330" cy="469604"/>
            <a:chOff x="503555" y="6346190"/>
            <a:chExt cx="6763385" cy="502285"/>
          </a:xfrm>
        </p:grpSpPr>
        <p:grpSp>
          <p:nvGrpSpPr>
            <p:cNvPr id="7" name="Group 5"/>
            <p:cNvGrpSpPr>
              <a:grpSpLocks/>
            </p:cNvGrpSpPr>
            <p:nvPr/>
          </p:nvGrpSpPr>
          <p:grpSpPr>
            <a:xfrm>
              <a:off x="503555" y="6346190"/>
              <a:ext cx="6763385" cy="502285"/>
              <a:chOff x="503555" y="6346190"/>
              <a:chExt cx="6763385" cy="502285"/>
            </a:xfrm>
            <a:solidFill>
              <a:srgbClr val="1C3664"/>
            </a:solidFill>
          </p:grpSpPr>
          <p:sp>
            <p:nvSpPr>
              <p:cNvPr id="5" name="Rect 0"/>
              <p:cNvSpPr>
                <a:spLocks/>
              </p:cNvSpPr>
              <p:nvPr/>
            </p:nvSpPr>
            <p:spPr>
              <a:xfrm>
                <a:off x="503555" y="6346190"/>
                <a:ext cx="972185" cy="502285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15" name="Rect 0"/>
              <p:cNvSpPr>
                <a:spLocks/>
              </p:cNvSpPr>
              <p:nvPr/>
            </p:nvSpPr>
            <p:spPr>
              <a:xfrm>
                <a:off x="1473835" y="6346190"/>
                <a:ext cx="972185" cy="502285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16" name="Rect 0"/>
              <p:cNvSpPr>
                <a:spLocks/>
              </p:cNvSpPr>
              <p:nvPr/>
            </p:nvSpPr>
            <p:spPr>
              <a:xfrm>
                <a:off x="2437765" y="6346190"/>
                <a:ext cx="972185" cy="502285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17" name="Rect 0"/>
              <p:cNvSpPr>
                <a:spLocks/>
              </p:cNvSpPr>
              <p:nvPr/>
            </p:nvSpPr>
            <p:spPr>
              <a:xfrm>
                <a:off x="3408045" y="6346190"/>
                <a:ext cx="972185" cy="502285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18" name="Rect 0"/>
              <p:cNvSpPr>
                <a:spLocks/>
              </p:cNvSpPr>
              <p:nvPr/>
            </p:nvSpPr>
            <p:spPr>
              <a:xfrm>
                <a:off x="4371975" y="6346190"/>
                <a:ext cx="972185" cy="502285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19" name="Rect 0"/>
              <p:cNvSpPr>
                <a:spLocks/>
              </p:cNvSpPr>
              <p:nvPr/>
            </p:nvSpPr>
            <p:spPr>
              <a:xfrm>
                <a:off x="5330825" y="6346190"/>
                <a:ext cx="972185" cy="502285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20" name="Rect 0"/>
              <p:cNvSpPr>
                <a:spLocks/>
              </p:cNvSpPr>
              <p:nvPr/>
            </p:nvSpPr>
            <p:spPr>
              <a:xfrm>
                <a:off x="6294755" y="6346190"/>
                <a:ext cx="972185" cy="502285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</p:grpSp>
        <p:sp>
          <p:nvSpPr>
            <p:cNvPr id="8" name="Rect 0"/>
            <p:cNvSpPr txBox="1">
              <a:spLocks/>
            </p:cNvSpPr>
            <p:nvPr/>
          </p:nvSpPr>
          <p:spPr>
            <a:xfrm>
              <a:off x="3122581" y="6383355"/>
              <a:ext cx="1447432" cy="4279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2000" dirty="0" err="1"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하단</a:t>
              </a:r>
              <a:r>
                <a:rPr sz="2000" dirty="0"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sz="2000" dirty="0" err="1"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스크롤</a:t>
              </a:r>
              <a:endParaRPr lang="ko-KR" altLang="en-US" sz="2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36" name="Rect 0"/>
          <p:cNvSpPr>
            <a:spLocks/>
          </p:cNvSpPr>
          <p:nvPr/>
        </p:nvSpPr>
        <p:spPr>
          <a:xfrm>
            <a:off x="6784022" y="3628790"/>
            <a:ext cx="384175" cy="3841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3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37" name="도형 1"/>
          <p:cNvSpPr>
            <a:spLocks/>
          </p:cNvSpPr>
          <p:nvPr/>
        </p:nvSpPr>
        <p:spPr>
          <a:xfrm>
            <a:off x="832015" y="3001945"/>
            <a:ext cx="384175" cy="3841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4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43" name="텍스트 상자 57"/>
          <p:cNvSpPr txBox="1">
            <a:spLocks/>
          </p:cNvSpPr>
          <p:nvPr/>
        </p:nvSpPr>
        <p:spPr>
          <a:xfrm>
            <a:off x="1136015" y="2948458"/>
            <a:ext cx="1710084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질병 정보 한눈에 보기</a:t>
            </a:r>
            <a:endParaRPr lang="ko-KR" altLang="en-US" sz="14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4" name="텍스트 상자 58"/>
          <p:cNvSpPr txBox="1">
            <a:spLocks/>
          </p:cNvSpPr>
          <p:nvPr/>
        </p:nvSpPr>
        <p:spPr>
          <a:xfrm>
            <a:off x="1142365" y="3264688"/>
            <a:ext cx="2755900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함께하는 오늘 더 나은 미래를 위해</a:t>
            </a:r>
            <a:endParaRPr lang="ko-KR" altLang="en-US" sz="1800" b="1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5" name="도형 59"/>
          <p:cNvSpPr>
            <a:spLocks/>
          </p:cNvSpPr>
          <p:nvPr/>
        </p:nvSpPr>
        <p:spPr>
          <a:xfrm>
            <a:off x="1273810" y="3925088"/>
            <a:ext cx="942975" cy="261620"/>
          </a:xfrm>
          <a:prstGeom prst="roundRect">
            <a:avLst/>
          </a:prstGeom>
          <a:solidFill>
            <a:srgbClr val="F5BA0E"/>
          </a:solidFill>
          <a:ln w="12700" cap="flat" cmpd="sng">
            <a:solidFill>
              <a:srgbClr val="F5BA0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800" dirty="0" err="1">
                <a:solidFill>
                  <a:srgbClr val="1C366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서비스</a:t>
            </a:r>
            <a:r>
              <a:rPr sz="800" dirty="0">
                <a:solidFill>
                  <a:srgbClr val="1C366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sz="800" dirty="0" err="1">
                <a:solidFill>
                  <a:srgbClr val="1C366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바로</a:t>
            </a:r>
            <a:r>
              <a:rPr sz="800" dirty="0">
                <a:solidFill>
                  <a:srgbClr val="1C366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sz="800" dirty="0" err="1">
                <a:solidFill>
                  <a:srgbClr val="1C366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가기</a:t>
            </a:r>
            <a:endParaRPr lang="ko-KR" altLang="en-US" sz="800" dirty="0">
              <a:solidFill>
                <a:srgbClr val="1C366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9" name="도형 100"/>
          <p:cNvSpPr>
            <a:spLocks/>
          </p:cNvSpPr>
          <p:nvPr/>
        </p:nvSpPr>
        <p:spPr>
          <a:xfrm>
            <a:off x="838200" y="3858413"/>
            <a:ext cx="384175" cy="3841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5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431204" y="1591945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1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2322040" y="1358900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2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15" y="1636308"/>
            <a:ext cx="1119809" cy="321945"/>
          </a:xfrm>
          <a:prstGeom prst="rect">
            <a:avLst/>
          </a:prstGeom>
        </p:spPr>
      </p:pic>
      <p:sp>
        <p:nvSpPr>
          <p:cNvPr id="29" name="텍스트 상자 84"/>
          <p:cNvSpPr txBox="1">
            <a:spLocks/>
          </p:cNvSpPr>
          <p:nvPr/>
        </p:nvSpPr>
        <p:spPr>
          <a:xfrm>
            <a:off x="2269004" y="1689100"/>
            <a:ext cx="4794225" cy="278281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r" hangingPunct="1"/>
            <a:r>
              <a:rPr lang="ko-KR" sz="12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지역별 통계 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2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기대수명 예측  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2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정책  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2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당신의 만족도는?  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2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커뮤니티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sz="12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로그인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1-2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메인 페이지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Rect 0"/>
          <p:cNvSpPr>
            <a:spLocks/>
          </p:cNvSpPr>
          <p:nvPr/>
        </p:nvSpPr>
        <p:spPr>
          <a:xfrm>
            <a:off x="742950" y="1494790"/>
            <a:ext cx="6323330" cy="4797425"/>
          </a:xfrm>
          <a:prstGeom prst="rect">
            <a:avLst/>
          </a:prstGeom>
          <a:noFill/>
          <a:ln w="0" cap="flat" cmpd="sng">
            <a:solidFill>
              <a:srgbClr val="1C366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36015" y="3694430"/>
            <a:ext cx="2479040" cy="3086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질병 정보 한눈에 보기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1142365" y="4010660"/>
            <a:ext cx="2755265" cy="6470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함께하는 오늘 더 나은 미래를 위해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도형 63"/>
          <p:cNvSpPr>
            <a:spLocks/>
          </p:cNvSpPr>
          <p:nvPr/>
        </p:nvSpPr>
        <p:spPr>
          <a:xfrm rot="0">
            <a:off x="742950" y="2172335"/>
            <a:ext cx="6303010" cy="4182745"/>
          </a:xfrm>
          <a:prstGeom prst="rect"/>
          <a:solidFill>
            <a:srgbClr val="CFDB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39" name="Group 5"/>
          <p:cNvGrpSpPr>
            <a:grpSpLocks/>
          </p:cNvGrpSpPr>
          <p:nvPr/>
        </p:nvGrpSpPr>
        <p:grpSpPr>
          <a:xfrm>
            <a:off x="753110" y="6118225"/>
            <a:ext cx="6323330" cy="469900"/>
            <a:chOff x="753110" y="6118225"/>
            <a:chExt cx="6323330" cy="469900"/>
          </a:xfrm>
        </p:grpSpPr>
        <p:grpSp>
          <p:nvGrpSpPr>
            <p:cNvPr id="7" name="Group 5"/>
            <p:cNvGrpSpPr>
              <a:grpSpLocks/>
            </p:cNvGrpSpPr>
            <p:nvPr/>
          </p:nvGrpSpPr>
          <p:grpSpPr>
            <a:xfrm>
              <a:off x="753110" y="6118225"/>
              <a:ext cx="6323330" cy="469900"/>
              <a:chOff x="753110" y="6118225"/>
              <a:chExt cx="6323330" cy="469900"/>
            </a:xfrm>
            <a:solidFill>
              <a:srgbClr val="1C3664"/>
            </a:solidFill>
          </p:grpSpPr>
          <p:sp>
            <p:nvSpPr>
              <p:cNvPr id="5" name="Rect 0"/>
              <p:cNvSpPr>
                <a:spLocks/>
              </p:cNvSpPr>
              <p:nvPr/>
            </p:nvSpPr>
            <p:spPr>
              <a:xfrm>
                <a:off x="753110" y="6118225"/>
                <a:ext cx="908685" cy="469900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15" name="Rect 0"/>
              <p:cNvSpPr>
                <a:spLocks/>
              </p:cNvSpPr>
              <p:nvPr/>
            </p:nvSpPr>
            <p:spPr>
              <a:xfrm>
                <a:off x="1659890" y="6118225"/>
                <a:ext cx="908685" cy="469900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16" name="Rect 0"/>
              <p:cNvSpPr>
                <a:spLocks/>
              </p:cNvSpPr>
              <p:nvPr/>
            </p:nvSpPr>
            <p:spPr>
              <a:xfrm>
                <a:off x="2561590" y="6118225"/>
                <a:ext cx="908685" cy="469900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17" name="Rect 0"/>
              <p:cNvSpPr>
                <a:spLocks/>
              </p:cNvSpPr>
              <p:nvPr/>
            </p:nvSpPr>
            <p:spPr>
              <a:xfrm>
                <a:off x="3468370" y="6118225"/>
                <a:ext cx="908685" cy="469900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18" name="Rect 0"/>
              <p:cNvSpPr>
                <a:spLocks/>
              </p:cNvSpPr>
              <p:nvPr/>
            </p:nvSpPr>
            <p:spPr>
              <a:xfrm>
                <a:off x="4369435" y="6118225"/>
                <a:ext cx="908685" cy="469900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19" name="Rect 0"/>
              <p:cNvSpPr>
                <a:spLocks/>
              </p:cNvSpPr>
              <p:nvPr/>
            </p:nvSpPr>
            <p:spPr>
              <a:xfrm>
                <a:off x="5266055" y="6118225"/>
                <a:ext cx="908685" cy="469900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20" name="Rect 0"/>
              <p:cNvSpPr>
                <a:spLocks/>
              </p:cNvSpPr>
              <p:nvPr/>
            </p:nvSpPr>
            <p:spPr>
              <a:xfrm>
                <a:off x="6167120" y="6118225"/>
                <a:ext cx="908685" cy="469900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</p:grpSp>
        <p:sp>
          <p:nvSpPr>
            <p:cNvPr id="8" name="Rect 0"/>
            <p:cNvSpPr txBox="1">
              <a:spLocks/>
            </p:cNvSpPr>
            <p:nvPr/>
          </p:nvSpPr>
          <p:spPr>
            <a:xfrm>
              <a:off x="3346450" y="6172200"/>
              <a:ext cx="1154430" cy="3733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2000" dirty="0" err="1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하단</a:t>
              </a:r>
              <a:r>
                <a:rPr sz="2000" dirty="0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 </a:t>
              </a:r>
              <a:r>
                <a:rPr sz="2000" dirty="0" err="1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스크롤</a:t>
              </a:r>
              <a:endParaRPr lang="ko-KR" altLang="en-US" sz="2000" dirty="0">
                <a:solidFill>
                  <a:schemeClr val="bg1"/>
                </a:solidFill>
                <a:latin typeface="Pretendard" charset="0"/>
                <a:ea typeface="Pretendard" charset="0"/>
              </a:endParaRPr>
            </a:p>
          </p:txBody>
        </p:sp>
      </p:grpSp>
      <p:sp>
        <p:nvSpPr>
          <p:cNvPr id="48" name="텍스트 상자 74"/>
          <p:cNvSpPr txBox="1">
            <a:spLocks/>
          </p:cNvSpPr>
          <p:nvPr/>
        </p:nvSpPr>
        <p:spPr>
          <a:xfrm>
            <a:off x="753110" y="2550160"/>
            <a:ext cx="11537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400" b="1" dirty="0">
                <a:solidFill>
                  <a:srgbClr val="1C3664"/>
                </a:solidFill>
                <a:latin typeface="맑은 고딕" charset="0"/>
                <a:ea typeface="맑은 고딕" charset="0"/>
              </a:rPr>
              <a:t>소개합니다</a:t>
            </a:r>
            <a:endParaRPr lang="ko-KR" altLang="en-US" sz="1400" b="1" dirty="0">
              <a:solidFill>
                <a:srgbClr val="1C366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텍스트 상자 75"/>
          <p:cNvSpPr txBox="1">
            <a:spLocks/>
          </p:cNvSpPr>
          <p:nvPr/>
        </p:nvSpPr>
        <p:spPr>
          <a:xfrm>
            <a:off x="3796665" y="2511425"/>
            <a:ext cx="9251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400" b="1" dirty="0">
                <a:solidFill>
                  <a:srgbClr val="1C3664"/>
                </a:solidFill>
                <a:latin typeface="맑은 고딕" charset="0"/>
                <a:ea typeface="맑은 고딕" charset="0"/>
              </a:rPr>
              <a:t>커뮤니티</a:t>
            </a:r>
            <a:endParaRPr lang="ko-KR" altLang="en-US" sz="1400" b="1" dirty="0">
              <a:solidFill>
                <a:srgbClr val="1C366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76"/>
          <p:cNvSpPr txBox="1">
            <a:spLocks/>
          </p:cNvSpPr>
          <p:nvPr/>
        </p:nvSpPr>
        <p:spPr>
          <a:xfrm>
            <a:off x="756285" y="2832735"/>
            <a:ext cx="223456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 dirty="0" err="1">
                <a:solidFill>
                  <a:schemeClr val="bg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Desired</a:t>
            </a:r>
            <a:r>
              <a:rPr lang="ko-KR" sz="1800" dirty="0">
                <a:solidFill>
                  <a:schemeClr val="bg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1800" dirty="0" err="1">
                <a:solidFill>
                  <a:schemeClr val="bg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Of</a:t>
            </a:r>
            <a:r>
              <a:rPr lang="ko-KR" sz="1800" dirty="0">
                <a:solidFill>
                  <a:schemeClr val="bg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1800" dirty="0" err="1">
                <a:solidFill>
                  <a:schemeClr val="bg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Lifetime</a:t>
            </a:r>
            <a:endParaRPr lang="ko-KR" altLang="en-US" sz="1800" dirty="0">
              <a:solidFill>
                <a:schemeClr val="bg2">
                  <a:lumMod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1" name="텍스트 상자 77"/>
          <p:cNvSpPr txBox="1">
            <a:spLocks/>
          </p:cNvSpPr>
          <p:nvPr/>
        </p:nvSpPr>
        <p:spPr>
          <a:xfrm>
            <a:off x="756285" y="3197225"/>
            <a:ext cx="2830195" cy="600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latinLnBrk="0" hangingPunct="1">
              <a:buFontTx/>
              <a:buNone/>
            </a:pPr>
            <a:r>
              <a:rPr lang="ko-KR" sz="1100" dirty="0" err="1">
                <a:solidFill>
                  <a:schemeClr val="bg2">
                    <a:lumMod val="10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DLT는</a:t>
            </a:r>
            <a:r>
              <a:rPr lang="ko-KR" sz="1100" dirty="0">
                <a:solidFill>
                  <a:schemeClr val="bg2">
                    <a:lumMod val="10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어르신들의 수명을 예측하고</a:t>
            </a:r>
            <a:endParaRPr lang="ko-KR" altLang="en-US" sz="1100" dirty="0">
              <a:solidFill>
                <a:schemeClr val="bg2">
                  <a:lumMod val="10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indent="0" latinLnBrk="0" hangingPunct="1">
              <a:buFontTx/>
              <a:buNone/>
            </a:pPr>
            <a:r>
              <a:rPr lang="ko-KR" sz="1100" dirty="0">
                <a:solidFill>
                  <a:schemeClr val="bg2">
                    <a:lumMod val="10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복지 정책을 제공 받을 수 있도록 도와</a:t>
            </a:r>
            <a:endParaRPr lang="ko-KR" altLang="en-US" sz="1100" dirty="0">
              <a:solidFill>
                <a:schemeClr val="bg2">
                  <a:lumMod val="10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indent="0" latinLnBrk="0" hangingPunct="1">
              <a:buFontTx/>
              <a:buNone/>
            </a:pPr>
            <a:r>
              <a:rPr lang="ko-KR" sz="1100" dirty="0">
                <a:solidFill>
                  <a:schemeClr val="bg2">
                    <a:lumMod val="10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드리고 있습니다.</a:t>
            </a:r>
            <a:endParaRPr lang="ko-KR" altLang="en-US" sz="1100" dirty="0">
              <a:solidFill>
                <a:schemeClr val="bg2">
                  <a:lumMod val="10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53" name="텍스트 상자 79"/>
          <p:cNvSpPr txBox="1">
            <a:spLocks/>
          </p:cNvSpPr>
          <p:nvPr/>
        </p:nvSpPr>
        <p:spPr>
          <a:xfrm>
            <a:off x="3738245" y="2798445"/>
            <a:ext cx="3234055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latinLnBrk="0" hangingPunct="1">
              <a:buFontTx/>
              <a:buNone/>
            </a:pPr>
            <a:r>
              <a:rPr lang="ko-KR" sz="1200" b="0" dirty="0">
                <a:solidFill>
                  <a:schemeClr val="bg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어르신들을 위한 정보와 지식을 공유하는 장소, 정보 게시판입니다!</a:t>
            </a:r>
            <a:endParaRPr lang="ko-KR" altLang="en-US" sz="1200" b="0" dirty="0">
              <a:solidFill>
                <a:schemeClr val="bg2">
                  <a:lumMod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4" name="텍스트 상자 80"/>
          <p:cNvSpPr txBox="1">
            <a:spLocks/>
          </p:cNvSpPr>
          <p:nvPr/>
        </p:nvSpPr>
        <p:spPr>
          <a:xfrm>
            <a:off x="3738245" y="3216275"/>
            <a:ext cx="3324860" cy="862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latinLnBrk="0" hangingPunct="1">
              <a:buFontTx/>
              <a:buNone/>
            </a:pPr>
            <a:r>
              <a:rPr lang="ko-KR" sz="1000" dirty="0">
                <a:solidFill>
                  <a:schemeClr val="bg2">
                    <a:lumMod val="10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노년기의 건강과 행복을 더 잘 관리할 수 있는 다양한 정보를 찾을 수 있습니다. 여러분의 경험과 지식을 공유하고, </a:t>
            </a:r>
            <a:r>
              <a:rPr lang="ko-KR" sz="1000" dirty="0" err="1">
                <a:solidFill>
                  <a:schemeClr val="bg2">
                    <a:lumMod val="10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다른이들과</a:t>
            </a:r>
            <a:r>
              <a:rPr lang="ko-KR" sz="1000" dirty="0">
                <a:solidFill>
                  <a:schemeClr val="bg2">
                    <a:lumMod val="10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소통하며, 노인들을 위한 더 나은 미래를 고민하는 곳입니다. 함께 건강하고 풍요로운 노년을 위한 정보를 나눠보세요!</a:t>
            </a:r>
            <a:endParaRPr lang="ko-KR" altLang="en-US" sz="1000" dirty="0">
              <a:solidFill>
                <a:schemeClr val="bg2">
                  <a:lumMod val="10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aphicFrame>
        <p:nvGraphicFramePr>
          <p:cNvPr id="55" name="표 82"/>
          <p:cNvGraphicFramePr>
            <a:graphicFrameLocks noGrp="1"/>
          </p:cNvGraphicFramePr>
          <p:nvPr/>
        </p:nvGraphicFramePr>
        <p:xfrm>
          <a:off x="3829050" y="4086225"/>
          <a:ext cx="3197860" cy="1779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575"/>
                <a:gridCol w="1812925"/>
                <a:gridCol w="490855"/>
                <a:gridCol w="611505"/>
              </a:tblGrid>
              <a:tr h="22987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600" kern="1200" i="0" b="0">
                          <a:solidFill>
                            <a:srgbClr val="1C3664"/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No</a:t>
                      </a:r>
                      <a:endParaRPr lang="ko-KR" altLang="en-US" sz="600" kern="1200" i="0" b="0">
                        <a:solidFill>
                          <a:srgbClr val="1C3664"/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rgbClr val="1C3664"/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제목</a:t>
                      </a:r>
                      <a:endParaRPr lang="ko-KR" altLang="en-US" sz="800" kern="1200" i="0" b="0">
                        <a:solidFill>
                          <a:srgbClr val="1C3664"/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rgbClr val="1C3664"/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작성자</a:t>
                      </a:r>
                      <a:endParaRPr lang="ko-KR" altLang="en-US" sz="800" kern="1200" i="0" b="0">
                        <a:solidFill>
                          <a:srgbClr val="1C3664"/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rgbClr val="1C3664"/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작성일</a:t>
                      </a:r>
                      <a:endParaRPr lang="ko-KR" altLang="en-US" sz="800" kern="1200" i="0" b="0">
                        <a:solidFill>
                          <a:srgbClr val="1C3664"/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</a:tr>
              <a:tr h="30988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rgbClr val="1C3664"/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강남구 정책 정보를 알려</a:t>
                      </a:r>
                      <a:r>
                        <a:rPr lang="ko-KR" sz="800" kern="1200" i="0" b="0">
                          <a:solidFill>
                            <a:srgbClr val="1C3664"/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드립니다.</a:t>
                      </a:r>
                      <a:endParaRPr lang="ko-KR" altLang="en-US" sz="800" kern="1200" i="0" b="0">
                        <a:solidFill>
                          <a:srgbClr val="1C3664"/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홍길동</a:t>
                      </a:r>
                      <a:endParaRPr lang="ko-KR" altLang="en-US" sz="800" kern="1200" i="0" b="0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700" kern="1200" i="0" b="0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2023-11-30</a:t>
                      </a:r>
                      <a:endParaRPr lang="ko-KR" altLang="en-US" sz="700" kern="1200" i="0" b="0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</a:tr>
              <a:tr h="30988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rgbClr val="1C3664"/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전라남도</a:t>
                      </a:r>
                      <a:r>
                        <a:rPr sz="800" kern="1200" i="0" b="0">
                          <a:solidFill>
                            <a:srgbClr val="1C3664"/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정책 정보를 알려</a:t>
                      </a:r>
                      <a:r>
                        <a:rPr lang="ko-KR" sz="800" kern="1200" i="0" b="0">
                          <a:solidFill>
                            <a:srgbClr val="1C3664"/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드립니다.</a:t>
                      </a:r>
                      <a:endParaRPr lang="ko-KR" altLang="en-US" sz="800" kern="1200" i="0" b="0">
                        <a:solidFill>
                          <a:srgbClr val="1C3664"/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홍길동</a:t>
                      </a:r>
                      <a:endParaRPr lang="ko-KR" altLang="en-US" sz="800" kern="1200" i="0" b="0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700" kern="1200" i="0" b="0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2023-11-30</a:t>
                      </a:r>
                      <a:endParaRPr lang="ko-KR" altLang="en-US" sz="700" kern="1200" i="0" b="0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</a:tr>
              <a:tr h="30988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rgbClr val="1C3664"/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용산구</a:t>
                      </a:r>
                      <a:r>
                        <a:rPr sz="800" kern="1200" i="0" b="0">
                          <a:solidFill>
                            <a:srgbClr val="1C3664"/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정책 정보를 알려</a:t>
                      </a:r>
                      <a:r>
                        <a:rPr lang="ko-KR" sz="800" kern="1200" i="0" b="0">
                          <a:solidFill>
                            <a:srgbClr val="1C3664"/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드립니다.</a:t>
                      </a:r>
                      <a:endParaRPr lang="ko-KR" altLang="en-US" sz="800" kern="1200" i="0" b="0">
                        <a:solidFill>
                          <a:srgbClr val="1C3664"/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홍길동</a:t>
                      </a:r>
                      <a:endParaRPr lang="ko-KR" altLang="en-US" sz="800" kern="1200" i="0" b="0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700" kern="1200" i="0" b="0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2023-11-30</a:t>
                      </a:r>
                      <a:endParaRPr lang="ko-KR" altLang="en-US" sz="700" kern="1200" i="0" b="0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</a:tr>
              <a:tr h="30988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rgbClr val="1C3664"/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서대문구</a:t>
                      </a:r>
                      <a:r>
                        <a:rPr sz="800" kern="1200" i="0" b="0">
                          <a:solidFill>
                            <a:srgbClr val="1C3664"/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정책 정보를 알려</a:t>
                      </a:r>
                      <a:r>
                        <a:rPr lang="ko-KR" sz="800" kern="1200" i="0" b="0">
                          <a:solidFill>
                            <a:srgbClr val="1C3664"/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드립니다.</a:t>
                      </a:r>
                      <a:endParaRPr lang="ko-KR" altLang="en-US" sz="800" kern="1200" i="0" b="0">
                        <a:solidFill>
                          <a:srgbClr val="1C3664"/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홍길동</a:t>
                      </a:r>
                      <a:endParaRPr lang="ko-KR" altLang="en-US" sz="800" kern="1200" i="0" b="0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700" kern="1200" i="0" b="0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2023-11-30</a:t>
                      </a:r>
                      <a:endParaRPr lang="ko-KR" altLang="en-US" sz="700" kern="1200" i="0" b="0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</a:tr>
              <a:tr h="30988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rgbClr val="1C3664"/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마포구</a:t>
                      </a:r>
                      <a:r>
                        <a:rPr sz="800" kern="1200" i="0" b="0">
                          <a:solidFill>
                            <a:srgbClr val="1C3664"/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 정책 정보를 알려</a:t>
                      </a:r>
                      <a:r>
                        <a:rPr lang="ko-KR" sz="800" kern="1200" i="0" b="0">
                          <a:solidFill>
                            <a:srgbClr val="1C3664"/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드립니다.</a:t>
                      </a:r>
                      <a:endParaRPr lang="ko-KR" altLang="en-US" sz="800" kern="1200" i="0" b="0">
                        <a:solidFill>
                          <a:srgbClr val="1C3664"/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홍길동</a:t>
                      </a:r>
                      <a:endParaRPr lang="ko-KR" altLang="en-US" sz="800" kern="1200" i="0" b="0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700" kern="1200" i="0" b="0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Pretendard Medium" charset="0"/>
                          <a:ea typeface="Pretendard Medium" charset="0"/>
                          <a:cs typeface="Pretendard Medium" charset="0"/>
                        </a:rPr>
                        <a:t>2023-11-30</a:t>
                      </a:r>
                      <a:endParaRPr lang="ko-KR" altLang="en-US" sz="700" kern="1200" i="0" b="0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Pretendard Medium" charset="0"/>
                        <a:ea typeface="Pretendard Medium" charset="0"/>
                        <a:cs typeface="Pretendard Medium" charset="0"/>
                      </a:endParaRPr>
                    </a:p>
                  </a:txBody>
                  <a:tcPr marL="90170" marR="90170" marT="46990" marB="46990" anchor="ctr">
                    <a:solidFill>
                      <a:srgbClr val="CFDB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표 101"/>
          <p:cNvGraphicFramePr>
            <a:graphicFrameLocks noGrp="1"/>
          </p:cNvGraphicFramePr>
          <p:nvPr/>
        </p:nvGraphicFramePr>
        <p:xfrm>
          <a:off x="7683500" y="1494790"/>
          <a:ext cx="3891280" cy="4411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메인 페이지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해당 프로젝트를 소개하는 섹션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커뮤니티 게시판 소개 섹션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3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커뮤니티 글 실시간으로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412115" y="2641600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1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3402965" y="2449830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3383915" y="3240405"/>
            <a:ext cx="384175" cy="3841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3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1636395"/>
            <a:ext cx="1119505" cy="32194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8" r="6821"/>
          <a:stretch/>
        </p:blipFill>
        <p:spPr>
          <a:xfrm>
            <a:off x="744855" y="4031615"/>
            <a:ext cx="2840355" cy="1853565"/>
          </a:xfrm>
          <a:prstGeom prst="rect">
            <a:avLst/>
          </a:prstGeom>
        </p:spPr>
      </p:pic>
      <p:sp>
        <p:nvSpPr>
          <p:cNvPr id="37" name="텍스트 상자 84"/>
          <p:cNvSpPr txBox="1">
            <a:spLocks/>
          </p:cNvSpPr>
          <p:nvPr/>
        </p:nvSpPr>
        <p:spPr>
          <a:xfrm rot="0">
            <a:off x="2268855" y="1689100"/>
            <a:ext cx="4777105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지역별 통계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기대수명 예측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정책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당신의 만족도는?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커뮤니티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  로그인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>
            <a:spLocks/>
          </p:cNvSpPr>
          <p:nvPr/>
        </p:nvSpPr>
        <p:spPr>
          <a:xfrm>
            <a:off x="742950" y="1466850"/>
            <a:ext cx="6334760" cy="7054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>
            <a:off x="0" y="0"/>
            <a:ext cx="12193905" cy="68599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4A96D1"/>
              </a:solidFill>
              <a:latin typeface="Calibri" charset="0"/>
              <a:ea typeface="맑은 고딕" charset="0"/>
            </a:endParaRPr>
          </a:p>
        </p:txBody>
      </p:sp>
      <p:graphicFrame>
        <p:nvGraphicFramePr>
          <p:cNvPr id="31" name="Table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1-</a:t>
                      </a:r>
                      <a:r>
                        <a:rPr 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3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메인 페이지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Rect 0"/>
          <p:cNvSpPr>
            <a:spLocks/>
          </p:cNvSpPr>
          <p:nvPr/>
        </p:nvSpPr>
        <p:spPr>
          <a:xfrm>
            <a:off x="742950" y="1494790"/>
            <a:ext cx="6323330" cy="4411980"/>
          </a:xfrm>
          <a:prstGeom prst="rect">
            <a:avLst/>
          </a:prstGeom>
          <a:noFill/>
          <a:ln w="0" cap="flat" cmpd="sng">
            <a:solidFill>
              <a:srgbClr val="1C366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36015" y="3694430"/>
            <a:ext cx="2479040" cy="3086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질병 정보 한눈에 보기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1142365" y="4010660"/>
            <a:ext cx="2755265" cy="6470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함께하는 오늘 더 나은 미래를 위해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9" name="Group 5"/>
          <p:cNvGrpSpPr>
            <a:grpSpLocks/>
          </p:cNvGrpSpPr>
          <p:nvPr/>
        </p:nvGrpSpPr>
        <p:grpSpPr>
          <a:xfrm>
            <a:off x="742950" y="5549265"/>
            <a:ext cx="6334760" cy="470535"/>
            <a:chOff x="742950" y="5549265"/>
            <a:chExt cx="6334760" cy="470535"/>
          </a:xfrm>
        </p:grpSpPr>
        <p:grpSp>
          <p:nvGrpSpPr>
            <p:cNvPr id="7" name="Group 5"/>
            <p:cNvGrpSpPr>
              <a:grpSpLocks/>
            </p:cNvGrpSpPr>
            <p:nvPr/>
          </p:nvGrpSpPr>
          <p:grpSpPr>
            <a:xfrm>
              <a:off x="742950" y="5549265"/>
              <a:ext cx="6334760" cy="470535"/>
              <a:chOff x="742950" y="5549265"/>
              <a:chExt cx="6334760" cy="470535"/>
            </a:xfrm>
            <a:solidFill>
              <a:srgbClr val="1C3664"/>
            </a:solidFill>
          </p:grpSpPr>
          <p:sp>
            <p:nvSpPr>
              <p:cNvPr id="5" name="Rect 0"/>
              <p:cNvSpPr>
                <a:spLocks/>
              </p:cNvSpPr>
              <p:nvPr/>
            </p:nvSpPr>
            <p:spPr>
              <a:xfrm>
                <a:off x="742950" y="5549265"/>
                <a:ext cx="910590" cy="470535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15" name="Rect 0"/>
              <p:cNvSpPr>
                <a:spLocks/>
              </p:cNvSpPr>
              <p:nvPr/>
            </p:nvSpPr>
            <p:spPr>
              <a:xfrm>
                <a:off x="1651635" y="5549265"/>
                <a:ext cx="910590" cy="470535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16" name="Rect 0"/>
              <p:cNvSpPr>
                <a:spLocks/>
              </p:cNvSpPr>
              <p:nvPr/>
            </p:nvSpPr>
            <p:spPr>
              <a:xfrm>
                <a:off x="2554605" y="5549265"/>
                <a:ext cx="910590" cy="470535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17" name="Rect 0"/>
              <p:cNvSpPr>
                <a:spLocks/>
              </p:cNvSpPr>
              <p:nvPr/>
            </p:nvSpPr>
            <p:spPr>
              <a:xfrm>
                <a:off x="3463290" y="5549265"/>
                <a:ext cx="910590" cy="470535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18" name="Rect 0"/>
              <p:cNvSpPr>
                <a:spLocks/>
              </p:cNvSpPr>
              <p:nvPr/>
            </p:nvSpPr>
            <p:spPr>
              <a:xfrm>
                <a:off x="4366260" y="5549265"/>
                <a:ext cx="910590" cy="470535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19" name="Rect 0"/>
              <p:cNvSpPr>
                <a:spLocks/>
              </p:cNvSpPr>
              <p:nvPr/>
            </p:nvSpPr>
            <p:spPr>
              <a:xfrm>
                <a:off x="5264150" y="5549265"/>
                <a:ext cx="910590" cy="470535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20" name="Rect 0"/>
              <p:cNvSpPr>
                <a:spLocks/>
              </p:cNvSpPr>
              <p:nvPr/>
            </p:nvSpPr>
            <p:spPr>
              <a:xfrm>
                <a:off x="6167120" y="5549265"/>
                <a:ext cx="910590" cy="470535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</p:grpSp>
        <p:sp>
          <p:nvSpPr>
            <p:cNvPr id="8" name="Rect 0"/>
            <p:cNvSpPr txBox="1">
              <a:spLocks/>
            </p:cNvSpPr>
            <p:nvPr/>
          </p:nvSpPr>
          <p:spPr>
            <a:xfrm>
              <a:off x="3340735" y="5621020"/>
              <a:ext cx="1156970" cy="3740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2000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하단 스크롤</a:t>
              </a:r>
              <a:endParaRPr lang="ko-KR" altLang="en-US" sz="2000">
                <a:solidFill>
                  <a:schemeClr val="bg1"/>
                </a:solidFill>
                <a:latin typeface="Pretendard" charset="0"/>
                <a:ea typeface="Pretendard" charset="0"/>
              </a:endParaRPr>
            </a:p>
          </p:txBody>
        </p:sp>
      </p:grpSp>
      <p:grpSp>
        <p:nvGrpSpPr>
          <p:cNvPr id="59" name="그룹 104"/>
          <p:cNvGrpSpPr>
            <a:grpSpLocks/>
          </p:cNvGrpSpPr>
          <p:nvPr/>
        </p:nvGrpSpPr>
        <p:grpSpPr>
          <a:xfrm>
            <a:off x="4949190" y="2778125"/>
            <a:ext cx="1658620" cy="1534795"/>
            <a:chOff x="4949190" y="2778125"/>
            <a:chExt cx="1658620" cy="1534795"/>
          </a:xfrm>
          <a:effectLst>
            <a:outerShdw blurRad="50800" dist="38100" algn="l" rotWithShape="0">
              <a:srgbClr val="000000">
                <a:alpha val="40000"/>
              </a:srgbClr>
            </a:outerShdw>
          </a:effectLst>
        </p:grpSpPr>
        <p:sp>
          <p:nvSpPr>
            <p:cNvPr id="55" name="도형 99"/>
            <p:cNvSpPr>
              <a:spLocks/>
            </p:cNvSpPr>
            <p:nvPr/>
          </p:nvSpPr>
          <p:spPr>
            <a:xfrm>
              <a:off x="4949190" y="2778125"/>
              <a:ext cx="1658620" cy="1534795"/>
            </a:xfrm>
            <a:prstGeom prst="roundRect">
              <a:avLst/>
            </a:prstGeom>
            <a:solidFill>
              <a:schemeClr val="bg1"/>
            </a:solidFill>
            <a:ln w="12700" cap="flat" cmpd="sng">
              <a:solidFill>
                <a:srgbClr val="EFEFEF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53" name="그림 9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6035" y="2782570"/>
              <a:ext cx="1351280" cy="1455420"/>
            </a:xfrm>
            <a:prstGeom prst="rect">
              <a:avLst/>
            </a:prstGeom>
            <a:noFill/>
          </p:spPr>
        </p:pic>
      </p:grpSp>
      <p:grpSp>
        <p:nvGrpSpPr>
          <p:cNvPr id="57" name="그룹 102"/>
          <p:cNvGrpSpPr>
            <a:grpSpLocks/>
          </p:cNvGrpSpPr>
          <p:nvPr/>
        </p:nvGrpSpPr>
        <p:grpSpPr>
          <a:xfrm>
            <a:off x="1201420" y="2726055"/>
            <a:ext cx="1658620" cy="1534795"/>
            <a:chOff x="1201420" y="2726055"/>
            <a:chExt cx="1658620" cy="1534795"/>
          </a:xfrm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grpSpPr>
        <p:sp>
          <p:nvSpPr>
            <p:cNvPr id="56" name="도형 100"/>
            <p:cNvSpPr>
              <a:spLocks/>
            </p:cNvSpPr>
            <p:nvPr/>
          </p:nvSpPr>
          <p:spPr>
            <a:xfrm>
              <a:off x="1201420" y="2726055"/>
              <a:ext cx="1658620" cy="1534795"/>
            </a:xfrm>
            <a:prstGeom prst="roundRect">
              <a:avLst/>
            </a:prstGeom>
            <a:solidFill>
              <a:schemeClr val="bg1"/>
            </a:solidFill>
            <a:ln w="12700" cap="flat" cmpd="sng">
              <a:solidFill>
                <a:srgbClr val="EFEFEF">
                  <a:alpha val="100000"/>
                </a:srgbClr>
              </a:solidFill>
              <a:prstDash val="solid"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52" name="그림 91"/>
            <p:cNvPicPr preferRelativeResize="0"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2710" y="2782570"/>
              <a:ext cx="1351280" cy="1455420"/>
            </a:xfrm>
            <a:prstGeom prst="rect">
              <a:avLst/>
            </a:prstGeom>
            <a:noFill/>
          </p:spPr>
        </p:pic>
      </p:grpSp>
      <p:grpSp>
        <p:nvGrpSpPr>
          <p:cNvPr id="58" name="그룹 103"/>
          <p:cNvGrpSpPr>
            <a:grpSpLocks/>
          </p:cNvGrpSpPr>
          <p:nvPr/>
        </p:nvGrpSpPr>
        <p:grpSpPr>
          <a:xfrm>
            <a:off x="3067685" y="2734945"/>
            <a:ext cx="1658620" cy="1534795"/>
            <a:chOff x="3067685" y="2734945"/>
            <a:chExt cx="1658620" cy="1534795"/>
          </a:xfrm>
          <a:effectLst>
            <a:outerShdw blurRad="50800" dist="38100" algn="l" rotWithShape="0">
              <a:srgbClr val="000000">
                <a:alpha val="40000"/>
              </a:srgbClr>
            </a:outerShdw>
          </a:effectLst>
        </p:grpSpPr>
        <p:sp>
          <p:nvSpPr>
            <p:cNvPr id="54" name="도형 96"/>
            <p:cNvSpPr>
              <a:spLocks/>
            </p:cNvSpPr>
            <p:nvPr/>
          </p:nvSpPr>
          <p:spPr>
            <a:xfrm>
              <a:off x="3067685" y="2734945"/>
              <a:ext cx="1658620" cy="1534795"/>
            </a:xfrm>
            <a:prstGeom prst="roundRect">
              <a:avLst/>
            </a:prstGeom>
            <a:solidFill>
              <a:schemeClr val="bg1"/>
            </a:solidFill>
            <a:ln w="12700" cap="flat" cmpd="sng">
              <a:solidFill>
                <a:srgbClr val="EFEFEF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51" name="그림 90"/>
            <p:cNvPicPr preferRelativeResize="0">
              <a:picLocks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135" y="2792095"/>
              <a:ext cx="1351280" cy="1455420"/>
            </a:xfrm>
            <a:prstGeom prst="rect">
              <a:avLst/>
            </a:prstGeom>
            <a:noFill/>
          </p:spPr>
        </p:pic>
      </p:grpSp>
      <p:sp>
        <p:nvSpPr>
          <p:cNvPr id="61" name="텍스트 상자 108"/>
          <p:cNvSpPr txBox="1">
            <a:spLocks/>
          </p:cNvSpPr>
          <p:nvPr/>
        </p:nvSpPr>
        <p:spPr>
          <a:xfrm>
            <a:off x="1328420" y="4430395"/>
            <a:ext cx="1353820" cy="278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 dirty="0">
                <a:solidFill>
                  <a:schemeClr val="bg2">
                    <a:lumMod val="50000"/>
                    <a:lumOff val="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지역별 통계 확인</a:t>
            </a:r>
            <a:endParaRPr lang="ko-KR" altLang="en-US" sz="1200" dirty="0">
              <a:solidFill>
                <a:schemeClr val="bg2">
                  <a:lumMod val="50000"/>
                  <a:lumOff val="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2" name="텍스트 상자 109"/>
          <p:cNvSpPr txBox="1">
            <a:spLocks/>
          </p:cNvSpPr>
          <p:nvPr/>
        </p:nvSpPr>
        <p:spPr>
          <a:xfrm>
            <a:off x="3029585" y="4445000"/>
            <a:ext cx="1725295" cy="278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200" i="0" dirty="0" err="1">
                <a:solidFill>
                  <a:schemeClr val="bg2">
                    <a:lumMod val="50000"/>
                    <a:lumOff val="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기대</a:t>
            </a:r>
            <a:r>
              <a:rPr sz="1200" i="0" dirty="0">
                <a:solidFill>
                  <a:schemeClr val="bg2">
                    <a:lumMod val="50000"/>
                    <a:lumOff val="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sz="1200" i="0" dirty="0" err="1">
                <a:solidFill>
                  <a:schemeClr val="bg2">
                    <a:lumMod val="50000"/>
                    <a:lumOff val="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수명</a:t>
            </a:r>
            <a:r>
              <a:rPr sz="1200" i="0" dirty="0">
                <a:solidFill>
                  <a:schemeClr val="bg2">
                    <a:lumMod val="50000"/>
                    <a:lumOff val="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sz="1200" i="0" dirty="0" err="1">
                <a:solidFill>
                  <a:schemeClr val="bg2">
                    <a:lumMod val="50000"/>
                    <a:lumOff val="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예측</a:t>
            </a:r>
            <a:r>
              <a:rPr sz="1200" i="0" dirty="0">
                <a:solidFill>
                  <a:schemeClr val="bg2">
                    <a:lumMod val="50000"/>
                    <a:lumOff val="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sz="1200" i="0" dirty="0" err="1">
                <a:solidFill>
                  <a:schemeClr val="bg2">
                    <a:lumMod val="50000"/>
                    <a:lumOff val="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서비스</a:t>
            </a:r>
            <a:endParaRPr lang="ko-KR" altLang="en-US" sz="1200" i="0" dirty="0">
              <a:solidFill>
                <a:schemeClr val="bg2">
                  <a:lumMod val="50000"/>
                  <a:lumOff val="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3" name="텍스트 상자 110"/>
          <p:cNvSpPr txBox="1">
            <a:spLocks/>
          </p:cNvSpPr>
          <p:nvPr/>
        </p:nvSpPr>
        <p:spPr>
          <a:xfrm>
            <a:off x="5485765" y="4430395"/>
            <a:ext cx="848995" cy="278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 dirty="0">
                <a:solidFill>
                  <a:schemeClr val="bg2">
                    <a:lumMod val="50000"/>
                    <a:lumOff val="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정책 보기</a:t>
            </a:r>
            <a:endParaRPr lang="ko-KR" altLang="en-US" sz="1200" dirty="0">
              <a:solidFill>
                <a:schemeClr val="bg2">
                  <a:lumMod val="50000"/>
                  <a:lumOff val="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4" name="도형 111"/>
          <p:cNvSpPr>
            <a:spLocks/>
          </p:cNvSpPr>
          <p:nvPr/>
        </p:nvSpPr>
        <p:spPr>
          <a:xfrm>
            <a:off x="1487170" y="4715510"/>
            <a:ext cx="1036320" cy="3155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9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자세히</a:t>
            </a:r>
            <a:r>
              <a:rPr sz="9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sz="9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알아</a:t>
            </a:r>
            <a:r>
              <a:rPr sz="9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sz="9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보기</a:t>
            </a:r>
            <a:endParaRPr lang="ko-KR" altLang="en-US" sz="9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5" name="도형 113"/>
          <p:cNvSpPr>
            <a:spLocks/>
          </p:cNvSpPr>
          <p:nvPr/>
        </p:nvSpPr>
        <p:spPr>
          <a:xfrm>
            <a:off x="3373755" y="4716145"/>
            <a:ext cx="1036320" cy="3155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9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자세히 알아 보기</a:t>
            </a:r>
            <a:endParaRPr lang="ko-KR" altLang="en-US" sz="9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6" name="도형 114"/>
          <p:cNvSpPr>
            <a:spLocks/>
          </p:cNvSpPr>
          <p:nvPr/>
        </p:nvSpPr>
        <p:spPr>
          <a:xfrm>
            <a:off x="5391785" y="4725670"/>
            <a:ext cx="1036320" cy="3155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90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자세히 알아 보기</a:t>
            </a:r>
            <a:endParaRPr lang="ko-KR" altLang="en-US" sz="90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1067435" y="2680335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1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995045" y="4610100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2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graphicFrame>
        <p:nvGraphicFramePr>
          <p:cNvPr id="67" name="표 105"/>
          <p:cNvGraphicFramePr>
            <a:graphicFrameLocks noGrp="1"/>
          </p:cNvGraphicFramePr>
          <p:nvPr/>
        </p:nvGraphicFramePr>
        <p:xfrm>
          <a:off x="7683500" y="1494790"/>
          <a:ext cx="3891280" cy="4411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메인 페이지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프로젝트가 주력으로 제공하는 서비스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버튼 클릭시 해당 서비스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2" name="그림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55" y="1636395"/>
            <a:ext cx="1119505" cy="321945"/>
          </a:xfrm>
          <a:prstGeom prst="rect">
            <a:avLst/>
          </a:prstGeom>
        </p:spPr>
      </p:pic>
      <p:sp>
        <p:nvSpPr>
          <p:cNvPr id="48" name="텍스트 상자 84"/>
          <p:cNvSpPr txBox="1">
            <a:spLocks/>
          </p:cNvSpPr>
          <p:nvPr/>
        </p:nvSpPr>
        <p:spPr>
          <a:xfrm rot="0">
            <a:off x="2268855" y="1689100"/>
            <a:ext cx="4785995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지역별 통계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기대수명 예측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정책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당신의 만족도는?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커뮤니티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  로그인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>
            <a:spLocks/>
          </p:cNvSpPr>
          <p:nvPr/>
        </p:nvSpPr>
        <p:spPr>
          <a:xfrm>
            <a:off x="742950" y="1466850"/>
            <a:ext cx="6334760" cy="7054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>
            <a:off x="0" y="0"/>
            <a:ext cx="12193905" cy="68599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solidFill>
                <a:srgbClr val="4A96D1"/>
              </a:solidFill>
              <a:latin typeface="Calibri" charset="0"/>
              <a:ea typeface="맑은 고딕" charset="0"/>
            </a:endParaRPr>
          </a:p>
        </p:txBody>
      </p:sp>
      <p:graphicFrame>
        <p:nvGraphicFramePr>
          <p:cNvPr id="31" name="Table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1-</a:t>
                      </a:r>
                      <a:r>
                        <a:rPr 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4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메인 페이지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Rect 0"/>
          <p:cNvSpPr>
            <a:spLocks/>
          </p:cNvSpPr>
          <p:nvPr/>
        </p:nvSpPr>
        <p:spPr>
          <a:xfrm>
            <a:off x="742950" y="1494790"/>
            <a:ext cx="6323330" cy="5115560"/>
          </a:xfrm>
          <a:prstGeom prst="rect">
            <a:avLst/>
          </a:prstGeom>
          <a:noFill/>
          <a:ln w="0" cap="flat" cmpd="sng">
            <a:solidFill>
              <a:srgbClr val="1C366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36015" y="3694430"/>
            <a:ext cx="2479040" cy="3086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질병 정보 한눈에 보기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1142365" y="4010660"/>
            <a:ext cx="2755265" cy="6470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함께하는 오늘 더 나은 미래를 위해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118"/>
          <p:cNvSpPr txBox="1">
            <a:spLocks/>
          </p:cNvSpPr>
          <p:nvPr/>
        </p:nvSpPr>
        <p:spPr>
          <a:xfrm>
            <a:off x="2124075" y="2263140"/>
            <a:ext cx="3562985" cy="3086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400" dirty="0">
                <a:solidFill>
                  <a:srgbClr val="1C366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2023년 각 지역 60세 이상 인구수 데이터</a:t>
            </a:r>
            <a:endParaRPr lang="ko-KR" altLang="en-US" sz="1400" dirty="0">
              <a:solidFill>
                <a:srgbClr val="1C3664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49" name="그림 1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3483" r="2533" b="1066"/>
          <a:stretch/>
        </p:blipFill>
        <p:spPr>
          <a:xfrm>
            <a:off x="793750" y="2785745"/>
            <a:ext cx="6225540" cy="290512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42950" y="5810885"/>
            <a:ext cx="6315710" cy="819150"/>
            <a:chOff x="742950" y="5810885"/>
            <a:chExt cx="6315710" cy="819150"/>
          </a:xfrm>
        </p:grpSpPr>
        <p:sp>
          <p:nvSpPr>
            <p:cNvPr id="50" name="도형 120"/>
            <p:cNvSpPr>
              <a:spLocks/>
            </p:cNvSpPr>
            <p:nvPr/>
          </p:nvSpPr>
          <p:spPr>
            <a:xfrm>
              <a:off x="742950" y="5810885"/>
              <a:ext cx="6315710" cy="799465"/>
            </a:xfrm>
            <a:prstGeom prst="rect">
              <a:avLst/>
            </a:prstGeom>
            <a:solidFill>
              <a:srgbClr val="1C36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텍스트 상자 122"/>
            <p:cNvSpPr txBox="1">
              <a:spLocks/>
            </p:cNvSpPr>
            <p:nvPr/>
          </p:nvSpPr>
          <p:spPr>
            <a:xfrm>
              <a:off x="1355725" y="5810885"/>
              <a:ext cx="1067435" cy="2781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200" b="1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Our</a:t>
              </a:r>
              <a:r>
                <a:rPr lang="ko-KR" sz="1200" b="1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Office</a:t>
              </a:r>
              <a:endParaRPr lang="ko-KR" altLang="en-US" sz="12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52" name="텍스트 상자 123"/>
            <p:cNvSpPr txBox="1">
              <a:spLocks/>
            </p:cNvSpPr>
            <p:nvPr/>
          </p:nvSpPr>
          <p:spPr>
            <a:xfrm>
              <a:off x="4324350" y="5846445"/>
              <a:ext cx="1520190" cy="2781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200" b="1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Working</a:t>
              </a:r>
              <a:r>
                <a:rPr lang="ko-KR" sz="1200" b="1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sz="1200" b="1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Hours</a:t>
              </a:r>
              <a:endParaRPr lang="ko-KR" altLang="en-US" sz="12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53" name="텍스트 상자 124"/>
            <p:cNvSpPr txBox="1">
              <a:spLocks/>
            </p:cNvSpPr>
            <p:nvPr/>
          </p:nvSpPr>
          <p:spPr>
            <a:xfrm>
              <a:off x="1318895" y="6043930"/>
              <a:ext cx="2334260" cy="50927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/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서울시</a:t>
              </a:r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서대문구</a:t>
              </a:r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이대역</a:t>
              </a:r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바로앞</a:t>
              </a:r>
              <a:endParaRPr lang="ko-KR" altLang="en-US" sz="9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+012 3456 7890</a:t>
              </a:r>
              <a:endParaRPr lang="ko-KR" altLang="en-US" sz="9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dbwjdals62@gmail.com</a:t>
              </a:r>
              <a:endPara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54" name="텍스트 상자 125"/>
            <p:cNvSpPr txBox="1">
              <a:spLocks/>
            </p:cNvSpPr>
            <p:nvPr/>
          </p:nvSpPr>
          <p:spPr>
            <a:xfrm>
              <a:off x="4324350" y="6043930"/>
              <a:ext cx="1772285" cy="5861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/>
              <a:r>
                <a:rPr sz="8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Monday - Friday</a:t>
              </a:r>
              <a:endParaRPr lang="ko-KR" altLang="en-US" sz="8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800" b="1" i="0" dirty="0">
                  <a:solidFill>
                    <a:srgbClr val="F7F7F7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09:00 am - 06:00 pm</a:t>
              </a:r>
              <a:endParaRPr lang="ko-KR" altLang="en-US" sz="800" b="1" i="0" dirty="0">
                <a:solidFill>
                  <a:srgbClr val="F7F7F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8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Saturday/Sunday</a:t>
              </a:r>
              <a:endParaRPr lang="ko-KR" altLang="en-US" sz="8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800" b="1" i="0" dirty="0">
                  <a:solidFill>
                    <a:srgbClr val="F7F7F7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Closed</a:t>
              </a:r>
              <a:endParaRPr lang="ko-KR" altLang="en-US" sz="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graphicFrame>
        <p:nvGraphicFramePr>
          <p:cNvPr id="55" name="표 106"/>
          <p:cNvGraphicFramePr>
            <a:graphicFrameLocks noGrp="1"/>
          </p:cNvGraphicFramePr>
          <p:nvPr/>
        </p:nvGraphicFramePr>
        <p:xfrm>
          <a:off x="7683500" y="1494790"/>
          <a:ext cx="3891280" cy="4411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메인 페이지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 dirty="0" err="1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 dirty="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2023년 각 지역 60세 이상 인구수 그래프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주소, 전화번호, 이메일 정보를 포함한 푸터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1951990" y="2179320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1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916305" y="6024245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2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1636395"/>
            <a:ext cx="1119505" cy="321945"/>
          </a:xfrm>
          <a:prstGeom prst="rect">
            <a:avLst/>
          </a:prstGeom>
        </p:spPr>
      </p:pic>
      <p:sp>
        <p:nvSpPr>
          <p:cNvPr id="23" name="텍스트 상자 84"/>
          <p:cNvSpPr txBox="1">
            <a:spLocks/>
          </p:cNvSpPr>
          <p:nvPr/>
        </p:nvSpPr>
        <p:spPr>
          <a:xfrm rot="0">
            <a:off x="2268855" y="1689100"/>
            <a:ext cx="4768215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지역별 통계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기대수명 예측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정책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당신의 만족도는?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커뮤니티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  로그인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>
            <a:spLocks/>
          </p:cNvSpPr>
          <p:nvPr/>
        </p:nvSpPr>
        <p:spPr>
          <a:xfrm>
            <a:off x="742950" y="1466850"/>
            <a:ext cx="6334760" cy="7054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>
            <a:off x="0" y="0"/>
            <a:ext cx="12193905" cy="68599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4A96D1"/>
              </a:solidFill>
              <a:latin typeface="Calibri" charset="0"/>
              <a:ea typeface="맑은 고딕" charset="0"/>
            </a:endParaRPr>
          </a:p>
        </p:txBody>
      </p:sp>
      <p:graphicFrame>
        <p:nvGraphicFramePr>
          <p:cNvPr id="31" name="Table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2-1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정책 제공 메인 페이지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Rect 0"/>
          <p:cNvSpPr>
            <a:spLocks/>
          </p:cNvSpPr>
          <p:nvPr/>
        </p:nvSpPr>
        <p:spPr>
          <a:xfrm>
            <a:off x="742950" y="1494790"/>
            <a:ext cx="6323330" cy="4411980"/>
          </a:xfrm>
          <a:prstGeom prst="rect">
            <a:avLst/>
          </a:prstGeom>
          <a:noFill/>
          <a:ln w="0" cap="flat" cmpd="sng">
            <a:solidFill>
              <a:srgbClr val="1C366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36015" y="3694430"/>
            <a:ext cx="2479040" cy="3086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질병 정보 한눈에 보기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1142365" y="4010660"/>
            <a:ext cx="2755265" cy="6470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함께하는 오늘 더 나은 미래를 위해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8" name="그림 12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3124"/>
          <a:stretch/>
        </p:blipFill>
        <p:spPr>
          <a:xfrm>
            <a:off x="794385" y="3485515"/>
            <a:ext cx="6195060" cy="1963420"/>
          </a:xfrm>
          <a:prstGeom prst="rect">
            <a:avLst/>
          </a:prstGeom>
        </p:spPr>
      </p:pic>
      <p:grpSp>
        <p:nvGrpSpPr>
          <p:cNvPr id="62" name="그룹 2"/>
          <p:cNvGrpSpPr>
            <a:grpSpLocks/>
          </p:cNvGrpSpPr>
          <p:nvPr/>
        </p:nvGrpSpPr>
        <p:grpSpPr>
          <a:xfrm>
            <a:off x="742950" y="2129790"/>
            <a:ext cx="6316345" cy="1153795"/>
            <a:chOff x="742950" y="2129790"/>
            <a:chExt cx="6316345" cy="1153795"/>
          </a:xfrm>
        </p:grpSpPr>
        <p:sp>
          <p:nvSpPr>
            <p:cNvPr id="49" name="도형 130"/>
            <p:cNvSpPr>
              <a:spLocks/>
            </p:cNvSpPr>
            <p:nvPr/>
          </p:nvSpPr>
          <p:spPr>
            <a:xfrm>
              <a:off x="742950" y="2129790"/>
              <a:ext cx="6316345" cy="1153795"/>
            </a:xfrm>
            <a:prstGeom prst="rect">
              <a:avLst/>
            </a:prstGeom>
            <a:solidFill>
              <a:srgbClr val="1C36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0" name="텍스트 상자 132"/>
            <p:cNvSpPr txBox="1">
              <a:spLocks/>
            </p:cNvSpPr>
            <p:nvPr/>
          </p:nvSpPr>
          <p:spPr>
            <a:xfrm>
              <a:off x="1590675" y="2367915"/>
              <a:ext cx="4642485" cy="3708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800" b="1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“우리동네 어르신을 위한 맞춤 복지 서비스”</a:t>
              </a:r>
              <a:endParaRPr lang="ko-KR" altLang="en-US" sz="1800" b="1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텍스트 상자 133"/>
            <p:cNvSpPr txBox="1">
              <a:spLocks/>
            </p:cNvSpPr>
            <p:nvPr/>
          </p:nvSpPr>
          <p:spPr>
            <a:xfrm>
              <a:off x="2000250" y="2729865"/>
              <a:ext cx="3820795" cy="24765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어르신의 삶을 빛내는 </a:t>
              </a:r>
              <a:r>
                <a:rPr lang="ko-KR" sz="10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맞춤형 복지와 정보를 한눈에 제공합니다.</a:t>
              </a:r>
              <a:endParaRPr lang="ko-KR" altLang="en-US" sz="10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2" name="그룹 143"/>
          <p:cNvGrpSpPr>
            <a:grpSpLocks/>
          </p:cNvGrpSpPr>
          <p:nvPr/>
        </p:nvGrpSpPr>
        <p:grpSpPr>
          <a:xfrm>
            <a:off x="742950" y="5576570"/>
            <a:ext cx="6323330" cy="469900"/>
            <a:chOff x="742950" y="5576570"/>
            <a:chExt cx="6323330" cy="469900"/>
          </a:xfrm>
        </p:grpSpPr>
        <p:grpSp>
          <p:nvGrpSpPr>
            <p:cNvPr id="53" name="그룹 141"/>
            <p:cNvGrpSpPr>
              <a:grpSpLocks/>
            </p:cNvGrpSpPr>
            <p:nvPr/>
          </p:nvGrpSpPr>
          <p:grpSpPr>
            <a:xfrm>
              <a:off x="742950" y="5576570"/>
              <a:ext cx="6323330" cy="469900"/>
              <a:chOff x="742950" y="5576570"/>
              <a:chExt cx="6323330" cy="469900"/>
            </a:xfrm>
            <a:solidFill>
              <a:srgbClr val="1C3664"/>
            </a:solidFill>
          </p:grpSpPr>
          <p:sp>
            <p:nvSpPr>
              <p:cNvPr id="54" name="도형 134"/>
              <p:cNvSpPr>
                <a:spLocks/>
              </p:cNvSpPr>
              <p:nvPr/>
            </p:nvSpPr>
            <p:spPr>
              <a:xfrm>
                <a:off x="742950" y="5576570"/>
                <a:ext cx="908685" cy="469900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55" name="도형 135"/>
              <p:cNvSpPr>
                <a:spLocks/>
              </p:cNvSpPr>
              <p:nvPr/>
            </p:nvSpPr>
            <p:spPr>
              <a:xfrm>
                <a:off x="1650365" y="5576570"/>
                <a:ext cx="908685" cy="469900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56" name="도형 136"/>
              <p:cNvSpPr>
                <a:spLocks/>
              </p:cNvSpPr>
              <p:nvPr/>
            </p:nvSpPr>
            <p:spPr>
              <a:xfrm>
                <a:off x="2551430" y="5576570"/>
                <a:ext cx="908685" cy="469900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57" name="도형 137"/>
              <p:cNvSpPr>
                <a:spLocks/>
              </p:cNvSpPr>
              <p:nvPr/>
            </p:nvSpPr>
            <p:spPr>
              <a:xfrm>
                <a:off x="3458210" y="5576570"/>
                <a:ext cx="908685" cy="469900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58" name="도형 138"/>
              <p:cNvSpPr>
                <a:spLocks/>
              </p:cNvSpPr>
              <p:nvPr/>
            </p:nvSpPr>
            <p:spPr>
              <a:xfrm>
                <a:off x="4359910" y="5576570"/>
                <a:ext cx="908685" cy="469900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59" name="도형 139"/>
              <p:cNvSpPr>
                <a:spLocks/>
              </p:cNvSpPr>
              <p:nvPr/>
            </p:nvSpPr>
            <p:spPr>
              <a:xfrm>
                <a:off x="5255895" y="5576570"/>
                <a:ext cx="908685" cy="469900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60" name="도형 140"/>
              <p:cNvSpPr>
                <a:spLocks/>
              </p:cNvSpPr>
              <p:nvPr/>
            </p:nvSpPr>
            <p:spPr>
              <a:xfrm>
                <a:off x="6157595" y="5576570"/>
                <a:ext cx="908685" cy="469900"/>
              </a:xfrm>
              <a:prstGeom prst="doubleWave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</p:grpSp>
        <p:sp>
          <p:nvSpPr>
            <p:cNvPr id="61" name="텍스트 상자 142"/>
            <p:cNvSpPr txBox="1">
              <a:spLocks/>
            </p:cNvSpPr>
            <p:nvPr/>
          </p:nvSpPr>
          <p:spPr>
            <a:xfrm>
              <a:off x="3232785" y="5624830"/>
              <a:ext cx="1154430" cy="3733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2000" dirty="0" err="1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하단</a:t>
              </a:r>
              <a:r>
                <a:rPr sz="2000" dirty="0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 </a:t>
              </a:r>
              <a:r>
                <a:rPr sz="2000" dirty="0" err="1">
                  <a:solidFill>
                    <a:schemeClr val="bg1"/>
                  </a:solidFill>
                  <a:latin typeface="Pretendard" charset="0"/>
                  <a:ea typeface="Pretendard" charset="0"/>
                </a:rPr>
                <a:t>스크롤</a:t>
              </a:r>
              <a:endParaRPr lang="ko-KR" altLang="en-US" sz="2000" dirty="0">
                <a:solidFill>
                  <a:schemeClr val="bg1"/>
                </a:solidFill>
                <a:latin typeface="Pretendard" charset="0"/>
                <a:ea typeface="Pretendard" charset="0"/>
              </a:endParaRPr>
            </a:p>
          </p:txBody>
        </p:sp>
      </p:grpSp>
      <p:sp>
        <p:nvSpPr>
          <p:cNvPr id="9" name="Rect 0"/>
          <p:cNvSpPr>
            <a:spLocks/>
          </p:cNvSpPr>
          <p:nvPr/>
        </p:nvSpPr>
        <p:spPr>
          <a:xfrm>
            <a:off x="1217930" y="2510155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1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582295" y="3727450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2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graphicFrame>
        <p:nvGraphicFramePr>
          <p:cNvPr id="63" name="표 104"/>
          <p:cNvGraphicFramePr>
            <a:graphicFrameLocks noGrp="1"/>
          </p:cNvGraphicFramePr>
          <p:nvPr/>
        </p:nvGraphicFramePr>
        <p:xfrm>
          <a:off x="7683500" y="1494790"/>
          <a:ext cx="3891280" cy="4411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정책 제공 페이지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정책 제공 페이지의 간단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정책 제공 페이지에서 제공하는 정책 종류 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1636395"/>
            <a:ext cx="1119505" cy="321945"/>
          </a:xfrm>
          <a:prstGeom prst="rect">
            <a:avLst/>
          </a:prstGeom>
        </p:spPr>
      </p:pic>
      <p:sp>
        <p:nvSpPr>
          <p:cNvPr id="64" name="텍스트 상자 2"/>
          <p:cNvSpPr txBox="1">
            <a:spLocks/>
          </p:cNvSpPr>
          <p:nvPr/>
        </p:nvSpPr>
        <p:spPr>
          <a:xfrm rot="0">
            <a:off x="2268855" y="1689100"/>
            <a:ext cx="4768215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지역별 통계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기대수명 예측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정책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당신의 만족도는?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커뮤니티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  로그인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>
            <a:spLocks/>
          </p:cNvSpPr>
          <p:nvPr/>
        </p:nvSpPr>
        <p:spPr>
          <a:xfrm>
            <a:off x="742950" y="1466850"/>
            <a:ext cx="6334760" cy="7054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>
            <a:off x="0" y="0"/>
            <a:ext cx="12193905" cy="68599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4A96D1"/>
              </a:solidFill>
              <a:latin typeface="Calibri" charset="0"/>
              <a:ea typeface="맑은 고딕" charset="0"/>
            </a:endParaRPr>
          </a:p>
        </p:txBody>
      </p:sp>
      <p:graphicFrame>
        <p:nvGraphicFramePr>
          <p:cNvPr id="31" name="Table 3"/>
          <p:cNvGraphicFramePr>
            <a:graphicFrameLocks noGrp="1"/>
          </p:cNvGraphicFramePr>
          <p:nvPr/>
        </p:nvGraphicFramePr>
        <p:xfrm>
          <a:off x="742950" y="351155"/>
          <a:ext cx="10831830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프로젝트 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생활 환경에 따른 노인 건강 분석 및 정책 제공 서비스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페이지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SemiBold" charset="0"/>
                          <a:ea typeface="Pretendard SemiBold" charset="0"/>
                        </a:rPr>
                        <a:t>2-2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설명</a:t>
                      </a:r>
                      <a:endParaRPr lang="ko-KR" altLang="en-US" sz="1800" b="0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해당 프로젝트의 정책 페이지 첫</a:t>
                      </a:r>
                      <a:r>
                        <a:rPr lang="ko-KR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charset="0"/>
                          <a:ea typeface="Pretendard Medium" charset="0"/>
                        </a:rPr>
                        <a:t> 화면 스크롤 시 지도 페이지</a:t>
                      </a: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charset="0"/>
                        <a:ea typeface="Pretendard Medium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B393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Rect 0"/>
          <p:cNvSpPr>
            <a:spLocks/>
          </p:cNvSpPr>
          <p:nvPr/>
        </p:nvSpPr>
        <p:spPr>
          <a:xfrm>
            <a:off x="742950" y="1494790"/>
            <a:ext cx="6323330" cy="5044440"/>
          </a:xfrm>
          <a:prstGeom prst="rect">
            <a:avLst/>
          </a:prstGeom>
          <a:noFill/>
          <a:ln w="0" cap="flat" cmpd="sng">
            <a:solidFill>
              <a:srgbClr val="1C366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chemeClr val="bg2">
                  <a:lumMod val="50000"/>
                </a:schemeClr>
              </a:solidFill>
              <a:latin typeface="Pretendard Medium" charset="0"/>
              <a:ea typeface="Pretendard Medium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1136015" y="3694430"/>
            <a:ext cx="2479040" cy="3086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질병 정보 한눈에 보기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1142365" y="4010660"/>
            <a:ext cx="2755265" cy="6470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함께하는 오늘 더 나은 미래를 위해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6" name="그림 14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74" b="1726"/>
          <a:stretch/>
        </p:blipFill>
        <p:spPr>
          <a:xfrm>
            <a:off x="1953260" y="2552700"/>
            <a:ext cx="3902710" cy="3155950"/>
          </a:xfrm>
          <a:prstGeom prst="rect">
            <a:avLst/>
          </a:prstGeom>
        </p:spPr>
      </p:pic>
      <p:sp>
        <p:nvSpPr>
          <p:cNvPr id="57" name="텍스트 상자 145"/>
          <p:cNvSpPr txBox="1">
            <a:spLocks/>
          </p:cNvSpPr>
          <p:nvPr/>
        </p:nvSpPr>
        <p:spPr>
          <a:xfrm>
            <a:off x="2038350" y="2163445"/>
            <a:ext cx="373253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지도에서 제공 받으실 지역을 선택 해주세요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graphicFrame>
        <p:nvGraphicFramePr>
          <p:cNvPr id="58" name="표 103"/>
          <p:cNvGraphicFramePr>
            <a:graphicFrameLocks noGrp="1"/>
          </p:cNvGraphicFramePr>
          <p:nvPr/>
        </p:nvGraphicFramePr>
        <p:xfrm>
          <a:off x="7683500" y="1494790"/>
          <a:ext cx="3891280" cy="4687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화면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1C3664"/>
                          </a:solidFill>
                          <a:latin typeface="Pretendard SemiBold" charset="0"/>
                          <a:ea typeface="Pretendard SemiBold" charset="0"/>
                        </a:rPr>
                        <a:t>정책 제공 페이지</a:t>
                      </a:r>
                      <a:endParaRPr lang="ko-KR" altLang="en-US" sz="1800" b="1" i="0" kern="1200">
                        <a:solidFill>
                          <a:srgbClr val="1C3664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 gridSpan="2"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Description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1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전국 지도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r>
                        <a:rPr sz="1800" b="1" i="0" kern="1200">
                          <a:solidFill>
                            <a:srgbClr val="000000"/>
                          </a:solidFill>
                          <a:latin typeface="Pretendard SemiBold" charset="0"/>
                          <a:ea typeface="Pretendard SemiBold" charset="0"/>
                        </a:rPr>
                        <a:t>2</a:t>
                      </a: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r>
                        <a:rPr lang="ko-KR" altLang="en-US" sz="1800" b="0" i="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" charset="0"/>
                          <a:ea typeface="Pretendard" charset="0"/>
                        </a:rPr>
                        <a:t>정보 제공하는 지역 진하게 표시 - 클릭시 해당 지역 정보 제공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1" indent="0" algn="ctr" latinLnBrk="0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000000"/>
                        </a:solidFill>
                        <a:latin typeface="Pretendard SemiBold" charset="0"/>
                        <a:ea typeface="Pretendard SemiBold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0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bg2">
                            <a:lumMod val="25000"/>
                          </a:schemeClr>
                        </a:solidFill>
                        <a:latin typeface="Pretendard" charset="0"/>
                        <a:ea typeface="Pretendar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2779395" y="2853690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latin typeface="Pretendard SemiBold" charset="0"/>
                <a:ea typeface="Pretendard SemiBold" charset="0"/>
              </a:rPr>
              <a:t>1</a:t>
            </a:r>
            <a:endParaRPr lang="ko-KR" altLang="en-US" sz="1800" b="1" dirty="0">
              <a:latin typeface="Pretendard SemiBold" charset="0"/>
              <a:ea typeface="Pretendard SemiBold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2486660" y="4268470"/>
            <a:ext cx="383540" cy="3835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Pretendard SemiBold" charset="0"/>
                <a:ea typeface="Pretendard SemiBold" charset="0"/>
              </a:rPr>
              <a:t>2</a:t>
            </a:r>
            <a:endParaRPr lang="ko-KR" altLang="en-US" sz="1800" b="1">
              <a:latin typeface="Pretendard SemiBold" charset="0"/>
              <a:ea typeface="Pretendard SemiBold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55" y="1636395"/>
            <a:ext cx="1119505" cy="321945"/>
          </a:xfrm>
          <a:prstGeom prst="rect">
            <a:avLst/>
          </a:prstGeom>
        </p:spPr>
      </p:pic>
      <p:sp>
        <p:nvSpPr>
          <p:cNvPr id="24" name="텍스트 상자 84"/>
          <p:cNvSpPr txBox="1">
            <a:spLocks/>
          </p:cNvSpPr>
          <p:nvPr/>
        </p:nvSpPr>
        <p:spPr>
          <a:xfrm rot="0">
            <a:off x="2268855" y="1689100"/>
            <a:ext cx="4777105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지역별 통계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기대수명 예측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정책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당신의 만족도는?  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커뮤니티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sz="1200">
                <a:solidFill>
                  <a:schemeClr val="bg2">
                    <a:lumMod val="25000"/>
                  </a:schemeClr>
                </a:solidFill>
                <a:latin typeface="Pretendard Medium" charset="0"/>
                <a:ea typeface="Pretendard Medium" charset="0"/>
                <a:cs typeface="Pretendard Medium" charset="0"/>
              </a:rPr>
              <a:t>   로그인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42950" y="5796915"/>
            <a:ext cx="6315710" cy="819150"/>
            <a:chOff x="742950" y="5796915"/>
            <a:chExt cx="6315710" cy="819150"/>
          </a:xfrm>
        </p:grpSpPr>
        <p:sp>
          <p:nvSpPr>
            <p:cNvPr id="26" name="도형 120"/>
            <p:cNvSpPr>
              <a:spLocks/>
            </p:cNvSpPr>
            <p:nvPr/>
          </p:nvSpPr>
          <p:spPr>
            <a:xfrm>
              <a:off x="742950" y="5796915"/>
              <a:ext cx="6315710" cy="799465"/>
            </a:xfrm>
            <a:prstGeom prst="rect">
              <a:avLst/>
            </a:prstGeom>
            <a:solidFill>
              <a:srgbClr val="1C36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텍스트 상자 122"/>
            <p:cNvSpPr txBox="1">
              <a:spLocks/>
            </p:cNvSpPr>
            <p:nvPr/>
          </p:nvSpPr>
          <p:spPr>
            <a:xfrm>
              <a:off x="1355725" y="5796915"/>
              <a:ext cx="1067435" cy="2781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lang="ko-KR" sz="1200" b="1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Our</a:t>
              </a:r>
              <a:r>
                <a:rPr lang="ko-KR" sz="1200" b="1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Office</a:t>
              </a:r>
              <a:endParaRPr lang="ko-KR" altLang="en-US" sz="12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8" name="텍스트 상자 123"/>
            <p:cNvSpPr txBox="1">
              <a:spLocks/>
            </p:cNvSpPr>
            <p:nvPr/>
          </p:nvSpPr>
          <p:spPr>
            <a:xfrm>
              <a:off x="4324350" y="5832475"/>
              <a:ext cx="1520190" cy="2781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200" b="1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Working</a:t>
              </a:r>
              <a:r>
                <a:rPr lang="ko-KR" sz="1200" b="1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sz="1200" b="1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Hours</a:t>
              </a:r>
              <a:endParaRPr lang="ko-KR" altLang="en-US" sz="12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9" name="텍스트 상자 124"/>
            <p:cNvSpPr txBox="1">
              <a:spLocks/>
            </p:cNvSpPr>
            <p:nvPr/>
          </p:nvSpPr>
          <p:spPr>
            <a:xfrm>
              <a:off x="1318895" y="6029960"/>
              <a:ext cx="2334260" cy="50927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/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서울시</a:t>
              </a:r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서대문구</a:t>
              </a:r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이대역</a:t>
              </a:r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sz="900" b="0" i="0" dirty="0" err="1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바로앞</a:t>
              </a:r>
              <a:endParaRPr lang="ko-KR" altLang="en-US" sz="9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+012 3456 7890</a:t>
              </a:r>
              <a:endParaRPr lang="ko-KR" altLang="en-US" sz="9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9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dbwjdals62@gmail.com</a:t>
              </a:r>
              <a:endPara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0" name="텍스트 상자 125"/>
            <p:cNvSpPr txBox="1">
              <a:spLocks/>
            </p:cNvSpPr>
            <p:nvPr/>
          </p:nvSpPr>
          <p:spPr>
            <a:xfrm>
              <a:off x="4324350" y="6029960"/>
              <a:ext cx="1772285" cy="5861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/>
              <a:r>
                <a:rPr sz="8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Monday - Friday</a:t>
              </a:r>
              <a:endParaRPr lang="ko-KR" altLang="en-US" sz="8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800" b="1" i="0" dirty="0">
                  <a:solidFill>
                    <a:srgbClr val="F7F7F7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09:00 am - 06:00 pm</a:t>
              </a:r>
              <a:endParaRPr lang="ko-KR" altLang="en-US" sz="800" b="1" i="0" dirty="0">
                <a:solidFill>
                  <a:srgbClr val="F7F7F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800" b="0" i="0" dirty="0">
                  <a:solidFill>
                    <a:srgbClr val="FFFFF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Saturday/Sunday</a:t>
              </a:r>
              <a:endParaRPr lang="ko-KR" altLang="en-US" sz="800" b="0" i="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indent="0" algn="l"/>
              <a:r>
                <a:rPr sz="800" b="1" i="0" dirty="0">
                  <a:solidFill>
                    <a:srgbClr val="F7F7F7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Closed</a:t>
              </a:r>
              <a:endParaRPr lang="ko-KR" altLang="en-US" sz="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17</Pages>
  <Paragraphs>532</Paragraphs>
  <Words>1786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한수지</dc:creator>
  <cp:lastModifiedBy>HAYDEN PARK</cp:lastModifiedBy>
  <dc:title>PowerPoint 프레젠테이션</dc:title>
  <cp:version>9.104.202.51765</cp:version>
  <dcterms:modified xsi:type="dcterms:W3CDTF">2023-12-24T11:14:59Z</dcterms:modified>
</cp:coreProperties>
</file>